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2" r:id="rId1"/>
  </p:sldMasterIdLst>
  <p:sldIdLst>
    <p:sldId id="256" r:id="rId2"/>
    <p:sldId id="269" r:id="rId3"/>
    <p:sldId id="308" r:id="rId4"/>
    <p:sldId id="278" r:id="rId5"/>
    <p:sldId id="288" r:id="rId6"/>
    <p:sldId id="289" r:id="rId7"/>
    <p:sldId id="290" r:id="rId8"/>
    <p:sldId id="291" r:id="rId9"/>
    <p:sldId id="292" r:id="rId10"/>
    <p:sldId id="309" r:id="rId11"/>
    <p:sldId id="293" r:id="rId12"/>
    <p:sldId id="294" r:id="rId13"/>
    <p:sldId id="295" r:id="rId14"/>
    <p:sldId id="296" r:id="rId15"/>
    <p:sldId id="297" r:id="rId16"/>
    <p:sldId id="298" r:id="rId17"/>
    <p:sldId id="299" r:id="rId18"/>
    <p:sldId id="300" r:id="rId19"/>
    <p:sldId id="301" r:id="rId20"/>
    <p:sldId id="310" r:id="rId21"/>
    <p:sldId id="314" r:id="rId22"/>
    <p:sldId id="302" r:id="rId23"/>
    <p:sldId id="315" r:id="rId24"/>
    <p:sldId id="316" r:id="rId25"/>
    <p:sldId id="317" r:id="rId26"/>
    <p:sldId id="318" r:id="rId27"/>
    <p:sldId id="307" r:id="rId28"/>
    <p:sldId id="304" r:id="rId29"/>
    <p:sldId id="305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77" autoAdjust="0"/>
    <p:restoredTop sz="94660"/>
  </p:normalViewPr>
  <p:slideViewPr>
    <p:cSldViewPr snapToGrid="0">
      <p:cViewPr varScale="1">
        <p:scale>
          <a:sx n="67" d="100"/>
          <a:sy n="67" d="100"/>
        </p:scale>
        <p:origin x="60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B61BEF0D-F0BB-DE4B-95CE-6DB70DBA9567}" type="datetimeFigureOut">
              <a:rPr lang="en-US" smtClean="0"/>
              <a:pPr/>
              <a:t>3/26/2022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10053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09581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75668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48597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49535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18906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3/26/2022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58198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3/26/2022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13012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3/26/2022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54230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45610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80911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B61BEF0D-F0BB-DE4B-95CE-6DB70DBA9567}" type="datetimeFigureOut">
              <a:rPr lang="en-US" smtClean="0"/>
              <a:pPr/>
              <a:t>3/26/2022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29025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www.mariopasquato.com/wp-content/uploads/2016/11/AmesTableau06.png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www.mariopasquato.com/wp-content/uploads/2016/11/AmesTableau06.png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www.mariopasquato.com/wp-content/uploads/2016/11/AmesTableau06.png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www.mariopasquato.com/wp-content/uploads/2016/11/AmesTableau06.png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31286E-672F-4FDE-89FB-B46F16EA9DA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SG" dirty="0"/>
              <a:t>Analysis of Ames Housing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A4DA1B-3EB8-4277-99AF-9CC152A4A83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4243414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29D3C-51B7-4C3F-B073-7267844C5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1875" y="366935"/>
            <a:ext cx="8911687" cy="1280890"/>
          </a:xfrm>
        </p:spPr>
        <p:txBody>
          <a:bodyPr/>
          <a:lstStyle/>
          <a:p>
            <a:r>
              <a:rPr lang="en-SG" dirty="0"/>
              <a:t>EDA – sale price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CFD4A6-4EBA-4C04-962B-6870C84295E1}"/>
              </a:ext>
            </a:extLst>
          </p:cNvPr>
          <p:cNvSpPr txBox="1"/>
          <p:nvPr/>
        </p:nvSpPr>
        <p:spPr>
          <a:xfrm>
            <a:off x="869180" y="1366897"/>
            <a:ext cx="1141172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000000"/>
                </a:solidFill>
                <a:effectLst/>
                <a:latin typeface="Helvetica Neue"/>
              </a:rPr>
              <a:t> After I perform a logarithmic transformation of the Sale Price, it made highly skewed distributions less skewed</a:t>
            </a:r>
          </a:p>
          <a:p>
            <a:endParaRPr lang="en-US" b="1" i="1" dirty="0">
              <a:solidFill>
                <a:srgbClr val="000000"/>
              </a:solidFill>
              <a:latin typeface="Helvetica Neu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i="1" dirty="0">
              <a:solidFill>
                <a:srgbClr val="000000"/>
              </a:solidFill>
              <a:effectLst/>
              <a:latin typeface="Helvetica Neu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i="1" dirty="0">
              <a:solidFill>
                <a:srgbClr val="000000"/>
              </a:solidFill>
              <a:effectLst/>
              <a:latin typeface="Helvetica Neue"/>
            </a:endParaRPr>
          </a:p>
          <a:p>
            <a:endParaRPr lang="en-S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6409B9-DEF0-43FA-B682-61D8A3F1D2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235" t="38609" r="51328" b="20555"/>
          <a:stretch/>
        </p:blipFill>
        <p:spPr>
          <a:xfrm>
            <a:off x="1047749" y="2428712"/>
            <a:ext cx="4953001" cy="4000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0490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29D3C-51B7-4C3F-B073-7267844C5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4346" y="86007"/>
            <a:ext cx="8911687" cy="1280890"/>
          </a:xfrm>
        </p:spPr>
        <p:txBody>
          <a:bodyPr/>
          <a:lstStyle/>
          <a:p>
            <a:r>
              <a:rPr lang="en-SG" dirty="0"/>
              <a:t>EDA – sale price wrt to age of house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CFD4A6-4EBA-4C04-962B-6870C84295E1}"/>
              </a:ext>
            </a:extLst>
          </p:cNvPr>
          <p:cNvSpPr txBox="1"/>
          <p:nvPr/>
        </p:nvSpPr>
        <p:spPr>
          <a:xfrm>
            <a:off x="640580" y="997565"/>
            <a:ext cx="11411720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b="0" i="0" dirty="0">
                <a:solidFill>
                  <a:srgbClr val="333333"/>
                </a:solidFill>
                <a:effectLst/>
                <a:latin typeface="Helvetica Neue"/>
              </a:rPr>
              <a:t>I defined the age of the building as the year of sale minus the year of construction. New houses have a price premium that declines as they age even by 10 to 20 years. After a while the effect of age plateaus off, only to come back for very old houses.</a:t>
            </a:r>
          </a:p>
          <a:p>
            <a:br>
              <a:rPr lang="en-US" sz="2000" b="0" i="0" u="sng" dirty="0">
                <a:solidFill>
                  <a:srgbClr val="333333"/>
                </a:solidFill>
                <a:effectLst/>
                <a:latin typeface="Helvetica Neue"/>
                <a:hlinkClick r:id="rId2"/>
              </a:rPr>
            </a:br>
            <a:endParaRPr lang="en-US" b="1" i="1" dirty="0">
              <a:solidFill>
                <a:srgbClr val="000000"/>
              </a:solidFill>
              <a:latin typeface="Helvetica Neu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i="1" dirty="0">
              <a:solidFill>
                <a:srgbClr val="000000"/>
              </a:solidFill>
              <a:effectLst/>
              <a:latin typeface="Helvetica Neu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i="1" dirty="0">
              <a:solidFill>
                <a:srgbClr val="000000"/>
              </a:solidFill>
              <a:effectLst/>
              <a:latin typeface="Helvetica Neue"/>
            </a:endParaRPr>
          </a:p>
          <a:p>
            <a:endParaRPr lang="en-S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882BA9-3C25-4E77-935A-1FEB05EC53C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916" t="46668" r="34917" b="13036"/>
          <a:stretch/>
        </p:blipFill>
        <p:spPr>
          <a:xfrm>
            <a:off x="640580" y="2213282"/>
            <a:ext cx="9356860" cy="4695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891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29D3C-51B7-4C3F-B073-7267844C5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4346" y="86007"/>
            <a:ext cx="8911687" cy="1280890"/>
          </a:xfrm>
        </p:spPr>
        <p:txBody>
          <a:bodyPr/>
          <a:lstStyle/>
          <a:p>
            <a:r>
              <a:rPr lang="en-SG" dirty="0"/>
              <a:t>EDA – sale price wrt overall quality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CFD4A6-4EBA-4C04-962B-6870C84295E1}"/>
              </a:ext>
            </a:extLst>
          </p:cNvPr>
          <p:cNvSpPr txBox="1"/>
          <p:nvPr/>
        </p:nvSpPr>
        <p:spPr>
          <a:xfrm>
            <a:off x="640580" y="997565"/>
            <a:ext cx="1141172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b="0" i="0" dirty="0">
                <a:solidFill>
                  <a:srgbClr val="000000"/>
                </a:solidFill>
                <a:effectLst/>
                <a:latin typeface="Helvetica Neue"/>
              </a:rPr>
              <a:t>Overall Quality of the houses from one to ten. It turns out they are great predictors of sale price, with higher quality and commanding higher prices</a:t>
            </a:r>
            <a:br>
              <a:rPr lang="en-US" sz="2000" b="0" i="0" u="sng" dirty="0">
                <a:solidFill>
                  <a:srgbClr val="333333"/>
                </a:solidFill>
                <a:effectLst/>
                <a:latin typeface="Helvetica Neue"/>
                <a:hlinkClick r:id="rId2"/>
              </a:rPr>
            </a:br>
            <a:endParaRPr lang="en-US" b="1" i="1" dirty="0">
              <a:solidFill>
                <a:srgbClr val="000000"/>
              </a:solidFill>
              <a:latin typeface="Helvetica Neu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i="1" dirty="0">
              <a:solidFill>
                <a:srgbClr val="000000"/>
              </a:solidFill>
              <a:effectLst/>
              <a:latin typeface="Helvetica Neu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i="1" dirty="0">
              <a:solidFill>
                <a:srgbClr val="000000"/>
              </a:solidFill>
              <a:effectLst/>
              <a:latin typeface="Helvetica Neue"/>
            </a:endParaRPr>
          </a:p>
          <a:p>
            <a:endParaRPr lang="en-S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B4F341-312C-486F-91CA-BFB8E33575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813" t="43907" r="65000" b="10537"/>
          <a:stretch/>
        </p:blipFill>
        <p:spPr>
          <a:xfrm>
            <a:off x="704079" y="1866900"/>
            <a:ext cx="9485971" cy="499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8634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29D3C-51B7-4C3F-B073-7267844C5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4346" y="86007"/>
            <a:ext cx="8911687" cy="1280890"/>
          </a:xfrm>
        </p:spPr>
        <p:txBody>
          <a:bodyPr/>
          <a:lstStyle/>
          <a:p>
            <a:r>
              <a:rPr lang="en-SG" dirty="0"/>
              <a:t>EDA – sale price wrt external quality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CFD4A6-4EBA-4C04-962B-6870C84295E1}"/>
              </a:ext>
            </a:extLst>
          </p:cNvPr>
          <p:cNvSpPr txBox="1"/>
          <p:nvPr/>
        </p:nvSpPr>
        <p:spPr>
          <a:xfrm>
            <a:off x="640580" y="997565"/>
            <a:ext cx="1141172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b="0" i="0" dirty="0">
                <a:solidFill>
                  <a:srgbClr val="000000"/>
                </a:solidFill>
                <a:effectLst/>
                <a:latin typeface="Helvetica Neue"/>
              </a:rPr>
              <a:t>External Quality of the houses from one to ten. It turns out they are great predictors of sale price, with higher quality and commanding higher prices</a:t>
            </a:r>
            <a:br>
              <a:rPr lang="en-US" sz="2000" b="0" i="0" u="sng" dirty="0">
                <a:solidFill>
                  <a:srgbClr val="333333"/>
                </a:solidFill>
                <a:effectLst/>
                <a:latin typeface="Helvetica Neue"/>
                <a:hlinkClick r:id="rId2"/>
              </a:rPr>
            </a:br>
            <a:endParaRPr lang="en-US" b="1" i="1" dirty="0">
              <a:solidFill>
                <a:srgbClr val="000000"/>
              </a:solidFill>
              <a:latin typeface="Helvetica Neu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i="1" dirty="0">
              <a:solidFill>
                <a:srgbClr val="000000"/>
              </a:solidFill>
              <a:effectLst/>
              <a:latin typeface="Helvetica Neu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i="1" dirty="0">
              <a:solidFill>
                <a:srgbClr val="000000"/>
              </a:solidFill>
              <a:effectLst/>
              <a:latin typeface="Helvetica Neue"/>
            </a:endParaRPr>
          </a:p>
          <a:p>
            <a:endParaRPr lang="en-S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8EB8BB-596C-4DDA-BC0E-6687950E1A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396" t="41368" r="65668" b="12336"/>
          <a:stretch/>
        </p:blipFill>
        <p:spPr>
          <a:xfrm>
            <a:off x="876299" y="2137504"/>
            <a:ext cx="9029701" cy="4364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0996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29D3C-51B7-4C3F-B073-7267844C5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4346" y="86007"/>
            <a:ext cx="8911687" cy="1280890"/>
          </a:xfrm>
        </p:spPr>
        <p:txBody>
          <a:bodyPr/>
          <a:lstStyle/>
          <a:p>
            <a:r>
              <a:rPr lang="en-SG" dirty="0"/>
              <a:t>EDA – sale price wrt Kitchen Quality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CFD4A6-4EBA-4C04-962B-6870C84295E1}"/>
              </a:ext>
            </a:extLst>
          </p:cNvPr>
          <p:cNvSpPr txBox="1"/>
          <p:nvPr/>
        </p:nvSpPr>
        <p:spPr>
          <a:xfrm>
            <a:off x="640580" y="997565"/>
            <a:ext cx="1141172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b="0" i="0" dirty="0">
                <a:solidFill>
                  <a:srgbClr val="000000"/>
                </a:solidFill>
                <a:effectLst/>
                <a:latin typeface="Helvetica Neue"/>
              </a:rPr>
              <a:t>Kitchen Quality of the houses from one to ten. It turns out they are great predictors of sale price, with higher quality and commanding higher prices</a:t>
            </a:r>
            <a:br>
              <a:rPr lang="en-US" sz="2000" b="0" i="0" u="sng" dirty="0">
                <a:solidFill>
                  <a:srgbClr val="333333"/>
                </a:solidFill>
                <a:effectLst/>
                <a:latin typeface="Helvetica Neue"/>
                <a:hlinkClick r:id="rId2"/>
              </a:rPr>
            </a:br>
            <a:endParaRPr lang="en-US" b="1" i="1" dirty="0">
              <a:solidFill>
                <a:srgbClr val="000000"/>
              </a:solidFill>
              <a:latin typeface="Helvetica Neu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i="1" dirty="0">
              <a:solidFill>
                <a:srgbClr val="000000"/>
              </a:solidFill>
              <a:effectLst/>
              <a:latin typeface="Helvetica Neu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i="1" dirty="0">
              <a:solidFill>
                <a:srgbClr val="000000"/>
              </a:solidFill>
              <a:effectLst/>
              <a:latin typeface="Helvetica Neue"/>
            </a:endParaRPr>
          </a:p>
          <a:p>
            <a:endParaRPr lang="en-S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708E12-C1AB-4384-B9B2-C77D1FFB8C6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704" t="20961" r="65671" b="10891"/>
          <a:stretch/>
        </p:blipFill>
        <p:spPr>
          <a:xfrm>
            <a:off x="444500" y="1790700"/>
            <a:ext cx="11411720" cy="4981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8348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29D3C-51B7-4C3F-B073-7267844C5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4346" y="86007"/>
            <a:ext cx="8911687" cy="1280890"/>
          </a:xfrm>
        </p:spPr>
        <p:txBody>
          <a:bodyPr/>
          <a:lstStyle/>
          <a:p>
            <a:r>
              <a:rPr lang="en-SG" dirty="0"/>
              <a:t>EDA – sale price wrt garage cars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CFD4A6-4EBA-4C04-962B-6870C84295E1}"/>
              </a:ext>
            </a:extLst>
          </p:cNvPr>
          <p:cNvSpPr txBox="1"/>
          <p:nvPr/>
        </p:nvSpPr>
        <p:spPr>
          <a:xfrm>
            <a:off x="640580" y="997565"/>
            <a:ext cx="114117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i="0" dirty="0">
                <a:solidFill>
                  <a:srgbClr val="000000"/>
                </a:solidFill>
                <a:effectLst/>
                <a:latin typeface="Helvetica Neue"/>
              </a:rPr>
              <a:t>Sale Price increases with the increase in garage cars. Once it reaches 4 Garage cars, the </a:t>
            </a:r>
            <a:r>
              <a:rPr lang="en-US" sz="2000" dirty="0">
                <a:solidFill>
                  <a:srgbClr val="000000"/>
                </a:solidFill>
                <a:latin typeface="Helvetica Neue"/>
              </a:rPr>
              <a:t>price decreases</a:t>
            </a:r>
            <a:endParaRPr lang="en-S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5AE158-48B0-4EC4-90CC-9C46EAEBD3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107" t="47455" r="66771" b="14331"/>
          <a:stretch/>
        </p:blipFill>
        <p:spPr>
          <a:xfrm>
            <a:off x="1244600" y="2184400"/>
            <a:ext cx="95631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3373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29D3C-51B7-4C3F-B073-7267844C5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4346" y="86007"/>
            <a:ext cx="8911687" cy="1280890"/>
          </a:xfrm>
        </p:spPr>
        <p:txBody>
          <a:bodyPr/>
          <a:lstStyle/>
          <a:p>
            <a:r>
              <a:rPr lang="en-SG" dirty="0"/>
              <a:t>EDA – sale price wrt Basement quality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CFD4A6-4EBA-4C04-962B-6870C84295E1}"/>
              </a:ext>
            </a:extLst>
          </p:cNvPr>
          <p:cNvSpPr txBox="1"/>
          <p:nvPr/>
        </p:nvSpPr>
        <p:spPr>
          <a:xfrm>
            <a:off x="640580" y="997565"/>
            <a:ext cx="1141172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i="0" dirty="0">
                <a:solidFill>
                  <a:srgbClr val="000000"/>
                </a:solidFill>
                <a:effectLst/>
                <a:latin typeface="Helvetica Neue"/>
              </a:rPr>
              <a:t>Sale Price increases with the increase in basement quality. </a:t>
            </a:r>
            <a:endParaRPr lang="en-US" b="1" i="1" dirty="0">
              <a:solidFill>
                <a:srgbClr val="000000"/>
              </a:solidFill>
              <a:effectLst/>
              <a:latin typeface="Helvetica Neue"/>
            </a:endParaRPr>
          </a:p>
          <a:p>
            <a:endParaRPr lang="en-S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8C6B21-85C2-4AA8-A595-EE41232599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125" t="44074" r="66770" b="15556"/>
          <a:stretch/>
        </p:blipFill>
        <p:spPr>
          <a:xfrm>
            <a:off x="640580" y="1982450"/>
            <a:ext cx="9685454" cy="438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707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29D3C-51B7-4C3F-B073-7267844C5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4346" y="86007"/>
            <a:ext cx="8911687" cy="1280890"/>
          </a:xfrm>
        </p:spPr>
        <p:txBody>
          <a:bodyPr/>
          <a:lstStyle/>
          <a:p>
            <a:r>
              <a:rPr lang="en-SG" dirty="0"/>
              <a:t>EDA – sale price wrt no of baths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CFD4A6-4EBA-4C04-962B-6870C84295E1}"/>
              </a:ext>
            </a:extLst>
          </p:cNvPr>
          <p:cNvSpPr txBox="1"/>
          <p:nvPr/>
        </p:nvSpPr>
        <p:spPr>
          <a:xfrm>
            <a:off x="640580" y="997565"/>
            <a:ext cx="11411720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000000"/>
                </a:solidFill>
                <a:effectLst/>
                <a:latin typeface="Helvetica Neue"/>
              </a:rPr>
              <a:t>Sale Price increases with the increase in no of baths. When it is beyond 5, it will not have effect on the price</a:t>
            </a:r>
          </a:p>
          <a:p>
            <a:endParaRPr lang="en-S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A3CE2DA-67DD-4EF2-962D-D08D1E4F75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356" t="53628" r="65729" b="9259"/>
          <a:stretch/>
        </p:blipFill>
        <p:spPr>
          <a:xfrm>
            <a:off x="640580" y="2113354"/>
            <a:ext cx="8470900" cy="4211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8795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29D3C-51B7-4C3F-B073-7267844C5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4346" y="86007"/>
            <a:ext cx="8911687" cy="1280890"/>
          </a:xfrm>
        </p:spPr>
        <p:txBody>
          <a:bodyPr/>
          <a:lstStyle/>
          <a:p>
            <a:r>
              <a:rPr lang="en-SG" dirty="0"/>
              <a:t>EDA – sale price wrt fireplace quality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CFD4A6-4EBA-4C04-962B-6870C84295E1}"/>
              </a:ext>
            </a:extLst>
          </p:cNvPr>
          <p:cNvSpPr txBox="1"/>
          <p:nvPr/>
        </p:nvSpPr>
        <p:spPr>
          <a:xfrm>
            <a:off x="640580" y="997565"/>
            <a:ext cx="1141172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000000"/>
                </a:solidFill>
                <a:effectLst/>
                <a:latin typeface="Helvetica Neue"/>
              </a:rPr>
              <a:t>Sale Price increases with the increase in Fireplace Quality. </a:t>
            </a:r>
          </a:p>
          <a:p>
            <a:endParaRPr lang="en-S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DB4C0B-7638-4B67-ACE6-0D7AE053AB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229" t="32411" r="65937" b="27814"/>
          <a:stretch/>
        </p:blipFill>
        <p:spPr>
          <a:xfrm>
            <a:off x="640580" y="2451100"/>
            <a:ext cx="9367020" cy="4056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2880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C2A58F5-12CD-4949-BE1B-4539338D97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234" t="29723" r="47578" b="11388"/>
          <a:stretch/>
        </p:blipFill>
        <p:spPr>
          <a:xfrm>
            <a:off x="640580" y="1888509"/>
            <a:ext cx="10363200" cy="438846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3E29D3C-51B7-4C3F-B073-7267844C5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4346" y="86007"/>
            <a:ext cx="8911687" cy="1280890"/>
          </a:xfrm>
        </p:spPr>
        <p:txBody>
          <a:bodyPr/>
          <a:lstStyle/>
          <a:p>
            <a:r>
              <a:rPr lang="en-SG" dirty="0"/>
              <a:t>Feature engineering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CFD4A6-4EBA-4C04-962B-6870C84295E1}"/>
              </a:ext>
            </a:extLst>
          </p:cNvPr>
          <p:cNvSpPr txBox="1"/>
          <p:nvPr/>
        </p:nvSpPr>
        <p:spPr>
          <a:xfrm>
            <a:off x="640580" y="997565"/>
            <a:ext cx="114117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b="0" i="0" dirty="0">
                <a:solidFill>
                  <a:srgbClr val="000000"/>
                </a:solidFill>
                <a:effectLst/>
                <a:latin typeface="Helvetica Neue"/>
              </a:rPr>
              <a:t>P Value of 'Exter Qual', 'Mas Vnr Area' are more than 0.05 which is not significant. I decide to remove these features from the mode</a:t>
            </a:r>
            <a:endParaRPr lang="en-SG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2E647BC-AFFB-4D3C-84DB-BD756ED31A5E}"/>
              </a:ext>
            </a:extLst>
          </p:cNvPr>
          <p:cNvSpPr/>
          <p:nvPr/>
        </p:nvSpPr>
        <p:spPr>
          <a:xfrm>
            <a:off x="6953250" y="2769666"/>
            <a:ext cx="825500" cy="29768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0B92986-EB7A-44ED-BDD3-F8E28DDE92D5}"/>
              </a:ext>
            </a:extLst>
          </p:cNvPr>
          <p:cNvSpPr/>
          <p:nvPr/>
        </p:nvSpPr>
        <p:spPr>
          <a:xfrm>
            <a:off x="7118350" y="4225633"/>
            <a:ext cx="660400" cy="52734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D260FB1-8050-40F5-A5AC-A75007B9FB45}"/>
              </a:ext>
            </a:extLst>
          </p:cNvPr>
          <p:cNvSpPr/>
          <p:nvPr/>
        </p:nvSpPr>
        <p:spPr>
          <a:xfrm>
            <a:off x="6953250" y="3531665"/>
            <a:ext cx="825500" cy="29768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0102016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5A921-DB7A-49B1-BF07-7907A3483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C2477E-26C7-4953-B699-57EFCC6CDA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7150" indent="0">
              <a:buNone/>
            </a:pPr>
            <a:r>
              <a:rPr lang="en-SG" dirty="0"/>
              <a:t>I am a working for an Auction House. I have a  list of houses that I intend to put up for auction in Ames. I collected the past housing dataset in Ames to research and eventually set a minimum Sale Price of the houses for the auction. </a:t>
            </a:r>
          </a:p>
        </p:txBody>
      </p:sp>
    </p:spTree>
    <p:extLst>
      <p:ext uri="{BB962C8B-B14F-4D97-AF65-F5344CB8AC3E}">
        <p14:creationId xmlns:p14="http://schemas.microsoft.com/office/powerpoint/2010/main" val="31227301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29D3C-51B7-4C3F-B073-7267844C5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4346" y="86007"/>
            <a:ext cx="8911687" cy="1280890"/>
          </a:xfrm>
        </p:spPr>
        <p:txBody>
          <a:bodyPr/>
          <a:lstStyle/>
          <a:p>
            <a:r>
              <a:rPr lang="en-SG" dirty="0"/>
              <a:t>Train/score/evaluate of models</a:t>
            </a:r>
          </a:p>
        </p:txBody>
      </p:sp>
      <p:graphicFrame>
        <p:nvGraphicFramePr>
          <p:cNvPr id="4" name="Table 8">
            <a:extLst>
              <a:ext uri="{FF2B5EF4-FFF2-40B4-BE49-F238E27FC236}">
                <a16:creationId xmlns:a16="http://schemas.microsoft.com/office/drawing/2014/main" id="{6A317424-E02A-447E-A530-7E04858EB4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5897331"/>
              </p:ext>
            </p:extLst>
          </p:nvPr>
        </p:nvGraphicFramePr>
        <p:xfrm>
          <a:off x="345689" y="4178410"/>
          <a:ext cx="11049000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4899">
                  <a:extLst>
                    <a:ext uri="{9D8B030D-6E8A-4147-A177-3AD203B41FA5}">
                      <a16:colId xmlns:a16="http://schemas.microsoft.com/office/drawing/2014/main" val="870091847"/>
                    </a:ext>
                  </a:extLst>
                </a:gridCol>
                <a:gridCol w="720076">
                  <a:extLst>
                    <a:ext uri="{9D8B030D-6E8A-4147-A177-3AD203B41FA5}">
                      <a16:colId xmlns:a16="http://schemas.microsoft.com/office/drawing/2014/main" val="3137633776"/>
                    </a:ext>
                  </a:extLst>
                </a:gridCol>
                <a:gridCol w="2790825">
                  <a:extLst>
                    <a:ext uri="{9D8B030D-6E8A-4147-A177-3AD203B41FA5}">
                      <a16:colId xmlns:a16="http://schemas.microsoft.com/office/drawing/2014/main" val="3163186387"/>
                    </a:ext>
                  </a:extLst>
                </a:gridCol>
                <a:gridCol w="5283200">
                  <a:extLst>
                    <a:ext uri="{9D8B030D-6E8A-4147-A177-3AD203B41FA5}">
                      <a16:colId xmlns:a16="http://schemas.microsoft.com/office/drawing/2014/main" val="3552827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SG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Degree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Residue vs Predicted Plot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Remark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806392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SG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Linear Regression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SG" dirty="0"/>
                    </a:p>
                    <a:p>
                      <a:pPr algn="l"/>
                      <a:endParaRPr lang="en-SG" dirty="0"/>
                    </a:p>
                    <a:p>
                      <a:pPr algn="l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points in the plot are pretty symmetrically distributed tending to cluster towards the middle of the plot</a:t>
                      </a:r>
                    </a:p>
                    <a:p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2488466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5D3508EC-F88B-456D-A785-1A487EC56DA3}"/>
              </a:ext>
            </a:extLst>
          </p:cNvPr>
          <p:cNvSpPr txBox="1"/>
          <p:nvPr/>
        </p:nvSpPr>
        <p:spPr>
          <a:xfrm>
            <a:off x="815975" y="973365"/>
            <a:ext cx="1215072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000" dirty="0">
                <a:latin typeface="Helvetica Neue"/>
              </a:rPr>
              <a:t>I set a baseline model</a:t>
            </a:r>
          </a:p>
          <a:p>
            <a:r>
              <a:rPr lang="en-SG" sz="2000" dirty="0">
                <a:latin typeface="Helvetica Neue"/>
              </a:rPr>
              <a:t>Baseline model used variables: Overall Qual, </a:t>
            </a:r>
            <a:r>
              <a:rPr lang="en-SG" sz="2000" dirty="0" err="1">
                <a:latin typeface="Helvetica Neue"/>
              </a:rPr>
              <a:t>totalsqft</a:t>
            </a:r>
            <a:r>
              <a:rPr lang="en-SG" sz="2000" dirty="0">
                <a:latin typeface="Helvetica Neue"/>
              </a:rPr>
              <a:t>, </a:t>
            </a:r>
            <a:r>
              <a:rPr lang="en-SG" sz="2000" dirty="0" err="1">
                <a:latin typeface="Helvetica Neue"/>
              </a:rPr>
              <a:t>Exter</a:t>
            </a:r>
            <a:r>
              <a:rPr lang="en-SG" sz="2000" dirty="0">
                <a:latin typeface="Helvetica Neue"/>
              </a:rPr>
              <a:t> Qual,  Kitchen Qual,  Garage Cars,</a:t>
            </a:r>
          </a:p>
          <a:p>
            <a:r>
              <a:rPr lang="en-SG" sz="2000" dirty="0">
                <a:latin typeface="Helvetica Neue"/>
              </a:rPr>
              <a:t>                   </a:t>
            </a:r>
            <a:r>
              <a:rPr lang="en-SG" sz="2000" dirty="0" err="1">
                <a:latin typeface="Helvetica Neue"/>
              </a:rPr>
              <a:t>Bsmt</a:t>
            </a:r>
            <a:r>
              <a:rPr lang="en-SG" sz="2000" dirty="0">
                <a:latin typeface="Helvetica Neue"/>
              </a:rPr>
              <a:t> Qual, Total Baths, Fireplace Qu, </a:t>
            </a:r>
            <a:r>
              <a:rPr lang="en-SG" sz="2000" dirty="0" err="1">
                <a:latin typeface="Helvetica Neue"/>
              </a:rPr>
              <a:t>TotRms</a:t>
            </a:r>
            <a:r>
              <a:rPr lang="en-SG" sz="2000" dirty="0">
                <a:latin typeface="Helvetica Neue"/>
              </a:rPr>
              <a:t> </a:t>
            </a:r>
            <a:r>
              <a:rPr lang="en-SG" sz="2000" dirty="0" err="1">
                <a:latin typeface="Helvetica Neue"/>
              </a:rPr>
              <a:t>AbvGrd</a:t>
            </a:r>
            <a:r>
              <a:rPr lang="en-SG" sz="2000" dirty="0">
                <a:latin typeface="Helvetica Neue"/>
              </a:rPr>
              <a:t>, Mas </a:t>
            </a:r>
            <a:r>
              <a:rPr lang="en-SG" sz="2000" dirty="0" err="1">
                <a:latin typeface="Helvetica Neue"/>
              </a:rPr>
              <a:t>Vnr</a:t>
            </a:r>
            <a:r>
              <a:rPr lang="en-SG" sz="2000" dirty="0">
                <a:latin typeface="Helvetica Neue"/>
              </a:rPr>
              <a:t> Area, age</a:t>
            </a:r>
          </a:p>
          <a:p>
            <a:endParaRPr lang="en-SG" sz="2000" dirty="0">
              <a:latin typeface="Helvetica Neue"/>
            </a:endParaRPr>
          </a:p>
        </p:txBody>
      </p:sp>
      <p:graphicFrame>
        <p:nvGraphicFramePr>
          <p:cNvPr id="13" name="Table 8">
            <a:extLst>
              <a:ext uri="{FF2B5EF4-FFF2-40B4-BE49-F238E27FC236}">
                <a16:creationId xmlns:a16="http://schemas.microsoft.com/office/drawing/2014/main" id="{CF8F272E-6432-496B-9E22-9EEDBAE5A7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5073414"/>
              </p:ext>
            </p:extLst>
          </p:nvPr>
        </p:nvGraphicFramePr>
        <p:xfrm>
          <a:off x="421889" y="2372470"/>
          <a:ext cx="10198100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0000">
                  <a:extLst>
                    <a:ext uri="{9D8B030D-6E8A-4147-A177-3AD203B41FA5}">
                      <a16:colId xmlns:a16="http://schemas.microsoft.com/office/drawing/2014/main" val="870091847"/>
                    </a:ext>
                  </a:extLst>
                </a:gridCol>
                <a:gridCol w="736600">
                  <a:extLst>
                    <a:ext uri="{9D8B030D-6E8A-4147-A177-3AD203B41FA5}">
                      <a16:colId xmlns:a16="http://schemas.microsoft.com/office/drawing/2014/main" val="3137633776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3163186387"/>
                    </a:ext>
                  </a:extLst>
                </a:gridCol>
                <a:gridCol w="2654300">
                  <a:extLst>
                    <a:ext uri="{9D8B030D-6E8A-4147-A177-3AD203B41FA5}">
                      <a16:colId xmlns:a16="http://schemas.microsoft.com/office/drawing/2014/main" val="315941541"/>
                    </a:ext>
                  </a:extLst>
                </a:gridCol>
                <a:gridCol w="2908300">
                  <a:extLst>
                    <a:ext uri="{9D8B030D-6E8A-4147-A177-3AD203B41FA5}">
                      <a16:colId xmlns:a16="http://schemas.microsoft.com/office/drawing/2014/main" val="410969996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SG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Degree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MSE (train)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MSE (test)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CVS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80639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dirty="0"/>
                        <a:t>Linear Regression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SG" dirty="0"/>
                        <a:t>0.023862165669055902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SG" dirty="0"/>
                        <a:t>0.02267001237644348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SG" dirty="0"/>
                        <a:t>0.02442597939937667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1362967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5D4C8521-76F8-4E49-BD4B-7AA9809080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354" t="30139" r="51562" b="35971"/>
          <a:stretch/>
        </p:blipFill>
        <p:spPr>
          <a:xfrm>
            <a:off x="3629025" y="4857185"/>
            <a:ext cx="1758268" cy="1044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4648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29D3C-51B7-4C3F-B073-7267844C5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4346" y="86007"/>
            <a:ext cx="8911687" cy="1280890"/>
          </a:xfrm>
        </p:spPr>
        <p:txBody>
          <a:bodyPr/>
          <a:lstStyle/>
          <a:p>
            <a:r>
              <a:rPr lang="en-SG" dirty="0"/>
              <a:t>Train/score/evaluate of models</a:t>
            </a:r>
          </a:p>
        </p:txBody>
      </p:sp>
      <p:graphicFrame>
        <p:nvGraphicFramePr>
          <p:cNvPr id="4" name="Table 8">
            <a:extLst>
              <a:ext uri="{FF2B5EF4-FFF2-40B4-BE49-F238E27FC236}">
                <a16:creationId xmlns:a16="http://schemas.microsoft.com/office/drawing/2014/main" id="{6A317424-E02A-447E-A530-7E04858EB4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3396229"/>
              </p:ext>
            </p:extLst>
          </p:nvPr>
        </p:nvGraphicFramePr>
        <p:xfrm>
          <a:off x="345689" y="2146310"/>
          <a:ext cx="11049000" cy="420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4899">
                  <a:extLst>
                    <a:ext uri="{9D8B030D-6E8A-4147-A177-3AD203B41FA5}">
                      <a16:colId xmlns:a16="http://schemas.microsoft.com/office/drawing/2014/main" val="870091847"/>
                    </a:ext>
                  </a:extLst>
                </a:gridCol>
                <a:gridCol w="720076">
                  <a:extLst>
                    <a:ext uri="{9D8B030D-6E8A-4147-A177-3AD203B41FA5}">
                      <a16:colId xmlns:a16="http://schemas.microsoft.com/office/drawing/2014/main" val="3137633776"/>
                    </a:ext>
                  </a:extLst>
                </a:gridCol>
                <a:gridCol w="2790825">
                  <a:extLst>
                    <a:ext uri="{9D8B030D-6E8A-4147-A177-3AD203B41FA5}">
                      <a16:colId xmlns:a16="http://schemas.microsoft.com/office/drawing/2014/main" val="3163186387"/>
                    </a:ext>
                  </a:extLst>
                </a:gridCol>
                <a:gridCol w="5283200">
                  <a:extLst>
                    <a:ext uri="{9D8B030D-6E8A-4147-A177-3AD203B41FA5}">
                      <a16:colId xmlns:a16="http://schemas.microsoft.com/office/drawing/2014/main" val="3552827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SG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Degree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Residue vs Predicted Plot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Remark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806392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SG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Linear Regression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SG" dirty="0"/>
                    </a:p>
                    <a:p>
                      <a:pPr algn="l"/>
                      <a:endParaRPr lang="en-SG" dirty="0"/>
                    </a:p>
                    <a:p>
                      <a:pPr algn="l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points in the plot are pretty symmetrically distributed tending to cluster towards the middle of the plot</a:t>
                      </a:r>
                    </a:p>
                    <a:p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2488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Ridge Regression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SG" dirty="0"/>
                    </a:p>
                    <a:p>
                      <a:pPr algn="l"/>
                      <a:endParaRPr lang="en-SG" dirty="0"/>
                    </a:p>
                    <a:p>
                      <a:pPr algn="l"/>
                      <a:endParaRPr lang="en-SG" dirty="0"/>
                    </a:p>
                    <a:p>
                      <a:pPr algn="l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points in the plot are pretty symmetrically distributed tending to cluster towards the middle of the plot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35611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Lasso Regression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SG" dirty="0"/>
                    </a:p>
                    <a:p>
                      <a:pPr algn="l"/>
                      <a:endParaRPr lang="en-SG" dirty="0"/>
                    </a:p>
                    <a:p>
                      <a:pPr algn="l"/>
                      <a:endParaRPr lang="en-SG" dirty="0"/>
                    </a:p>
                    <a:p>
                      <a:pPr algn="l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points in the plot are pretty symmetrically distributed tending to cluster towards the middle of the plot</a:t>
                      </a:r>
                    </a:p>
                    <a:p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7379216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5D3508EC-F88B-456D-A785-1A487EC56DA3}"/>
              </a:ext>
            </a:extLst>
          </p:cNvPr>
          <p:cNvSpPr txBox="1"/>
          <p:nvPr/>
        </p:nvSpPr>
        <p:spPr>
          <a:xfrm>
            <a:off x="787400" y="859065"/>
            <a:ext cx="1215072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000" dirty="0">
                <a:latin typeface="Helvetica Neue"/>
              </a:rPr>
              <a:t>I trained and tested 3 models</a:t>
            </a:r>
          </a:p>
          <a:p>
            <a:r>
              <a:rPr lang="en-SG" sz="2000" dirty="0">
                <a:latin typeface="Helvetica Neue"/>
              </a:rPr>
              <a:t>Model 1 used variables: Overall Qual, </a:t>
            </a:r>
            <a:r>
              <a:rPr lang="en-SG" sz="2000" dirty="0" err="1">
                <a:latin typeface="Helvetica Neue"/>
              </a:rPr>
              <a:t>totalsqft</a:t>
            </a:r>
            <a:r>
              <a:rPr lang="en-SG" sz="2000" dirty="0">
                <a:latin typeface="Helvetica Neue"/>
              </a:rPr>
              <a:t>, Kitchen Qual, Garage </a:t>
            </a:r>
            <a:r>
              <a:rPr lang="en-SG" sz="2000" dirty="0" err="1">
                <a:latin typeface="Helvetica Neue"/>
              </a:rPr>
              <a:t>Cars,Total</a:t>
            </a:r>
            <a:r>
              <a:rPr lang="en-SG" sz="2000" dirty="0">
                <a:latin typeface="Helvetica Neue"/>
              </a:rPr>
              <a:t> Baths, </a:t>
            </a:r>
          </a:p>
          <a:p>
            <a:r>
              <a:rPr lang="en-SG" sz="2000" dirty="0">
                <a:latin typeface="Helvetica Neue"/>
              </a:rPr>
              <a:t>Fireplace Qu, age</a:t>
            </a:r>
          </a:p>
          <a:p>
            <a:r>
              <a:rPr lang="en-SG" sz="2000" dirty="0">
                <a:latin typeface="Helvetica Neue"/>
              </a:rPr>
              <a:t>I tested using Linear Regression, Ridge Regression and Lasso Regression</a:t>
            </a:r>
          </a:p>
          <a:p>
            <a:endParaRPr lang="en-SG" sz="2000" dirty="0">
              <a:latin typeface="Helvetica Neue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98EA90-099E-43B1-96FB-908D3FF4DA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328" t="31203" r="51954" b="34028"/>
          <a:stretch/>
        </p:blipFill>
        <p:spPr>
          <a:xfrm>
            <a:off x="3523217" y="2838449"/>
            <a:ext cx="1543051" cy="9514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5152EDD-08EE-4DDE-B344-DA505B707B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055" t="24028" r="51407" b="41388"/>
          <a:stretch/>
        </p:blipFill>
        <p:spPr>
          <a:xfrm>
            <a:off x="3523216" y="4153685"/>
            <a:ext cx="1543051" cy="81728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4DA36D5-A8D0-45C9-BA5F-B1D93D28648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969" t="58333" r="51797" b="7370"/>
          <a:stretch/>
        </p:blipFill>
        <p:spPr>
          <a:xfrm>
            <a:off x="3656902" y="5300743"/>
            <a:ext cx="1409365" cy="899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0428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29D3C-51B7-4C3F-B073-7267844C5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4346" y="86007"/>
            <a:ext cx="8911687" cy="1280890"/>
          </a:xfrm>
        </p:spPr>
        <p:txBody>
          <a:bodyPr/>
          <a:lstStyle/>
          <a:p>
            <a:r>
              <a:rPr lang="en-SG" dirty="0"/>
              <a:t>Train/score/evaluate of models</a:t>
            </a:r>
          </a:p>
        </p:txBody>
      </p:sp>
      <p:graphicFrame>
        <p:nvGraphicFramePr>
          <p:cNvPr id="4" name="Table 8">
            <a:extLst>
              <a:ext uri="{FF2B5EF4-FFF2-40B4-BE49-F238E27FC236}">
                <a16:creationId xmlns:a16="http://schemas.microsoft.com/office/drawing/2014/main" id="{6A317424-E02A-447E-A530-7E04858EB4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495944"/>
              </p:ext>
            </p:extLst>
          </p:nvPr>
        </p:nvGraphicFramePr>
        <p:xfrm>
          <a:off x="139700" y="1824566"/>
          <a:ext cx="11785598" cy="256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0000">
                  <a:extLst>
                    <a:ext uri="{9D8B030D-6E8A-4147-A177-3AD203B41FA5}">
                      <a16:colId xmlns:a16="http://schemas.microsoft.com/office/drawing/2014/main" val="870091847"/>
                    </a:ext>
                  </a:extLst>
                </a:gridCol>
                <a:gridCol w="736600">
                  <a:extLst>
                    <a:ext uri="{9D8B030D-6E8A-4147-A177-3AD203B41FA5}">
                      <a16:colId xmlns:a16="http://schemas.microsoft.com/office/drawing/2014/main" val="3137633776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3163186387"/>
                    </a:ext>
                  </a:extLst>
                </a:gridCol>
                <a:gridCol w="2654300">
                  <a:extLst>
                    <a:ext uri="{9D8B030D-6E8A-4147-A177-3AD203B41FA5}">
                      <a16:colId xmlns:a16="http://schemas.microsoft.com/office/drawing/2014/main" val="315941541"/>
                    </a:ext>
                  </a:extLst>
                </a:gridCol>
                <a:gridCol w="2908300">
                  <a:extLst>
                    <a:ext uri="{9D8B030D-6E8A-4147-A177-3AD203B41FA5}">
                      <a16:colId xmlns:a16="http://schemas.microsoft.com/office/drawing/2014/main" val="4109699962"/>
                    </a:ext>
                  </a:extLst>
                </a:gridCol>
                <a:gridCol w="1587498">
                  <a:extLst>
                    <a:ext uri="{9D8B030D-6E8A-4147-A177-3AD203B41FA5}">
                      <a16:colId xmlns:a16="http://schemas.microsoft.com/office/drawing/2014/main" val="3552827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SG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Degree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MSE (train)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MSE (test)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CVS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Remark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80639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dirty="0"/>
                        <a:t>Linear Regression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SG" dirty="0"/>
                        <a:t>0.023926949832131658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SG" dirty="0"/>
                        <a:t>0.022589880655978015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SG" dirty="0"/>
                        <a:t>0.024279238164378304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13629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dirty="0"/>
                        <a:t>Ridge Regression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SG" dirty="0"/>
                        <a:t>0.02392817964988823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SG" dirty="0"/>
                        <a:t>0.02258433059028586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SG" dirty="0"/>
                        <a:t>0.02427708430597085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Best among Model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67031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dirty="0"/>
                        <a:t>Lasso Regression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SG" dirty="0"/>
                        <a:t>0.02392882548841778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SG" dirty="0"/>
                        <a:t>0.02258909916851307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SG" dirty="0"/>
                        <a:t>0.024281318674783132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8511095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5D3508EC-F88B-456D-A785-1A487EC56DA3}"/>
              </a:ext>
            </a:extLst>
          </p:cNvPr>
          <p:cNvSpPr txBox="1"/>
          <p:nvPr/>
        </p:nvSpPr>
        <p:spPr>
          <a:xfrm>
            <a:off x="746124" y="1158604"/>
            <a:ext cx="11049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000" dirty="0">
                <a:latin typeface="Helvetica Neue"/>
              </a:rPr>
              <a:t>Model 1 Scores</a:t>
            </a:r>
          </a:p>
        </p:txBody>
      </p:sp>
    </p:spTree>
    <p:extLst>
      <p:ext uri="{BB962C8B-B14F-4D97-AF65-F5344CB8AC3E}">
        <p14:creationId xmlns:p14="http://schemas.microsoft.com/office/powerpoint/2010/main" val="3578003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29D3C-51B7-4C3F-B073-7267844C5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4346" y="86007"/>
            <a:ext cx="8911687" cy="1280890"/>
          </a:xfrm>
        </p:spPr>
        <p:txBody>
          <a:bodyPr/>
          <a:lstStyle/>
          <a:p>
            <a:r>
              <a:rPr lang="en-SG" dirty="0"/>
              <a:t>Train/score/evaluate of models</a:t>
            </a:r>
          </a:p>
        </p:txBody>
      </p:sp>
      <p:graphicFrame>
        <p:nvGraphicFramePr>
          <p:cNvPr id="4" name="Table 8">
            <a:extLst>
              <a:ext uri="{FF2B5EF4-FFF2-40B4-BE49-F238E27FC236}">
                <a16:creationId xmlns:a16="http://schemas.microsoft.com/office/drawing/2014/main" id="{6A317424-E02A-447E-A530-7E04858EB4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492513"/>
              </p:ext>
            </p:extLst>
          </p:nvPr>
        </p:nvGraphicFramePr>
        <p:xfrm>
          <a:off x="345689" y="2146310"/>
          <a:ext cx="11049000" cy="420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4899">
                  <a:extLst>
                    <a:ext uri="{9D8B030D-6E8A-4147-A177-3AD203B41FA5}">
                      <a16:colId xmlns:a16="http://schemas.microsoft.com/office/drawing/2014/main" val="870091847"/>
                    </a:ext>
                  </a:extLst>
                </a:gridCol>
                <a:gridCol w="720076">
                  <a:extLst>
                    <a:ext uri="{9D8B030D-6E8A-4147-A177-3AD203B41FA5}">
                      <a16:colId xmlns:a16="http://schemas.microsoft.com/office/drawing/2014/main" val="3137633776"/>
                    </a:ext>
                  </a:extLst>
                </a:gridCol>
                <a:gridCol w="2790825">
                  <a:extLst>
                    <a:ext uri="{9D8B030D-6E8A-4147-A177-3AD203B41FA5}">
                      <a16:colId xmlns:a16="http://schemas.microsoft.com/office/drawing/2014/main" val="3163186387"/>
                    </a:ext>
                  </a:extLst>
                </a:gridCol>
                <a:gridCol w="5283200">
                  <a:extLst>
                    <a:ext uri="{9D8B030D-6E8A-4147-A177-3AD203B41FA5}">
                      <a16:colId xmlns:a16="http://schemas.microsoft.com/office/drawing/2014/main" val="3552827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SG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Degree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Residue vs Predicted Plot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Remark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806392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SG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Linear Regression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SG" dirty="0"/>
                    </a:p>
                    <a:p>
                      <a:pPr algn="l"/>
                      <a:endParaRPr lang="en-SG" dirty="0"/>
                    </a:p>
                    <a:p>
                      <a:pPr algn="l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points in the plot are pretty symmetrically distributed tending to cluster towards the middle of the plot</a:t>
                      </a:r>
                    </a:p>
                    <a:p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2488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Ridge Regression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SG" dirty="0"/>
                    </a:p>
                    <a:p>
                      <a:pPr algn="l"/>
                      <a:endParaRPr lang="en-SG" dirty="0"/>
                    </a:p>
                    <a:p>
                      <a:pPr algn="l"/>
                      <a:endParaRPr lang="en-SG" dirty="0"/>
                    </a:p>
                    <a:p>
                      <a:pPr algn="l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points in the plot are pretty symmetrically distributed tending to cluster towards the middle of the plot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35611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Lasso Regression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SG" dirty="0"/>
                    </a:p>
                    <a:p>
                      <a:pPr algn="l"/>
                      <a:endParaRPr lang="en-SG" dirty="0"/>
                    </a:p>
                    <a:p>
                      <a:pPr algn="l"/>
                      <a:endParaRPr lang="en-SG" dirty="0"/>
                    </a:p>
                    <a:p>
                      <a:pPr algn="l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points in the plot are pretty symmetrically distributed tending to cluster towards the middle of the plot</a:t>
                      </a:r>
                    </a:p>
                    <a:p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7379216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5D3508EC-F88B-456D-A785-1A487EC56DA3}"/>
              </a:ext>
            </a:extLst>
          </p:cNvPr>
          <p:cNvSpPr txBox="1"/>
          <p:nvPr/>
        </p:nvSpPr>
        <p:spPr>
          <a:xfrm>
            <a:off x="787400" y="859065"/>
            <a:ext cx="1215072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000" dirty="0">
                <a:latin typeface="Helvetica Neue"/>
              </a:rPr>
              <a:t>Model 2 used variables: Overall Qual, </a:t>
            </a:r>
            <a:r>
              <a:rPr lang="en-SG" sz="2000" dirty="0" err="1">
                <a:latin typeface="Helvetica Neue"/>
              </a:rPr>
              <a:t>totalsqft</a:t>
            </a:r>
            <a:r>
              <a:rPr lang="en-SG" sz="2000" dirty="0">
                <a:latin typeface="Helvetica Neue"/>
              </a:rPr>
              <a:t>, Kitchen Qual, Garage </a:t>
            </a:r>
            <a:r>
              <a:rPr lang="en-SG" sz="2000" dirty="0" err="1">
                <a:latin typeface="Helvetica Neue"/>
              </a:rPr>
              <a:t>Cars,Total</a:t>
            </a:r>
            <a:r>
              <a:rPr lang="en-SG" sz="2000" dirty="0">
                <a:latin typeface="Helvetica Neue"/>
              </a:rPr>
              <a:t> Baths, </a:t>
            </a:r>
          </a:p>
          <a:p>
            <a:r>
              <a:rPr lang="en-SG" sz="2000" dirty="0">
                <a:latin typeface="Helvetica Neue"/>
              </a:rPr>
              <a:t>Fireplace Qu, age but with polynomial Degree 2</a:t>
            </a:r>
          </a:p>
          <a:p>
            <a:r>
              <a:rPr lang="en-SG" sz="2000" dirty="0">
                <a:latin typeface="Helvetica Neue"/>
              </a:rPr>
              <a:t>I tested using Linear Regression, Ridge Regression and Lasso Regression</a:t>
            </a:r>
          </a:p>
          <a:p>
            <a:endParaRPr lang="en-SG" sz="2000" dirty="0">
              <a:latin typeface="Helvetica Neue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C4B9F42-07B8-4D88-B630-39234DDE4A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500" t="37082" r="52109" b="27516"/>
          <a:stretch/>
        </p:blipFill>
        <p:spPr>
          <a:xfrm>
            <a:off x="3485658" y="2808029"/>
            <a:ext cx="1438767" cy="94273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D5CB984-2AC3-4FE4-AFB8-4084A4A18B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281" t="33889" r="50000" b="31824"/>
          <a:stretch/>
        </p:blipFill>
        <p:spPr>
          <a:xfrm>
            <a:off x="3485658" y="4067804"/>
            <a:ext cx="1520839" cy="92473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DB18DD5-8F34-4AA5-B039-ADB36F31027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422" t="43188" r="51172" b="22223"/>
          <a:stretch/>
        </p:blipFill>
        <p:spPr>
          <a:xfrm>
            <a:off x="3392742" y="5243316"/>
            <a:ext cx="1706670" cy="1057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8812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29D3C-51B7-4C3F-B073-7267844C5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4346" y="86007"/>
            <a:ext cx="8911687" cy="1280890"/>
          </a:xfrm>
        </p:spPr>
        <p:txBody>
          <a:bodyPr/>
          <a:lstStyle/>
          <a:p>
            <a:r>
              <a:rPr lang="en-SG" dirty="0"/>
              <a:t>Train/score/evaluate of models</a:t>
            </a:r>
          </a:p>
        </p:txBody>
      </p:sp>
      <p:graphicFrame>
        <p:nvGraphicFramePr>
          <p:cNvPr id="4" name="Table 8">
            <a:extLst>
              <a:ext uri="{FF2B5EF4-FFF2-40B4-BE49-F238E27FC236}">
                <a16:creationId xmlns:a16="http://schemas.microsoft.com/office/drawing/2014/main" id="{6A317424-E02A-447E-A530-7E04858EB4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8449822"/>
              </p:ext>
            </p:extLst>
          </p:nvPr>
        </p:nvGraphicFramePr>
        <p:xfrm>
          <a:off x="139700" y="1824566"/>
          <a:ext cx="11785598" cy="256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0000">
                  <a:extLst>
                    <a:ext uri="{9D8B030D-6E8A-4147-A177-3AD203B41FA5}">
                      <a16:colId xmlns:a16="http://schemas.microsoft.com/office/drawing/2014/main" val="870091847"/>
                    </a:ext>
                  </a:extLst>
                </a:gridCol>
                <a:gridCol w="736600">
                  <a:extLst>
                    <a:ext uri="{9D8B030D-6E8A-4147-A177-3AD203B41FA5}">
                      <a16:colId xmlns:a16="http://schemas.microsoft.com/office/drawing/2014/main" val="3137633776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3163186387"/>
                    </a:ext>
                  </a:extLst>
                </a:gridCol>
                <a:gridCol w="2654300">
                  <a:extLst>
                    <a:ext uri="{9D8B030D-6E8A-4147-A177-3AD203B41FA5}">
                      <a16:colId xmlns:a16="http://schemas.microsoft.com/office/drawing/2014/main" val="315941541"/>
                    </a:ext>
                  </a:extLst>
                </a:gridCol>
                <a:gridCol w="2908300">
                  <a:extLst>
                    <a:ext uri="{9D8B030D-6E8A-4147-A177-3AD203B41FA5}">
                      <a16:colId xmlns:a16="http://schemas.microsoft.com/office/drawing/2014/main" val="4109699962"/>
                    </a:ext>
                  </a:extLst>
                </a:gridCol>
                <a:gridCol w="1587498">
                  <a:extLst>
                    <a:ext uri="{9D8B030D-6E8A-4147-A177-3AD203B41FA5}">
                      <a16:colId xmlns:a16="http://schemas.microsoft.com/office/drawing/2014/main" val="3552827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SG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Degree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MSE (train)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MSE (test)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CVS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Remark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80639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dirty="0"/>
                        <a:t>Linear Regression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SG" dirty="0"/>
                        <a:t>0.02192103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SG" dirty="0"/>
                        <a:t>0.02200216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SG" dirty="0"/>
                        <a:t>0.024460194133659883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13629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dirty="0"/>
                        <a:t>Ridge Regression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SG" dirty="0"/>
                        <a:t>0.022023794923807127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SG" dirty="0"/>
                        <a:t>0.021761534481688397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SG" dirty="0"/>
                        <a:t>0.024241644882198758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67031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dirty="0"/>
                        <a:t>Lasso Regression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SG" dirty="0"/>
                        <a:t>0.022539032281693936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SG" dirty="0"/>
                        <a:t>0.02185415307219567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SG" dirty="0"/>
                        <a:t>0.02399888774648144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Best among model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8511095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5D3508EC-F88B-456D-A785-1A487EC56DA3}"/>
              </a:ext>
            </a:extLst>
          </p:cNvPr>
          <p:cNvSpPr txBox="1"/>
          <p:nvPr/>
        </p:nvSpPr>
        <p:spPr>
          <a:xfrm>
            <a:off x="746124" y="1158604"/>
            <a:ext cx="11049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000" dirty="0">
                <a:latin typeface="Helvetica Neue"/>
              </a:rPr>
              <a:t>Model 2 Scores</a:t>
            </a:r>
          </a:p>
        </p:txBody>
      </p:sp>
    </p:spTree>
    <p:extLst>
      <p:ext uri="{BB962C8B-B14F-4D97-AF65-F5344CB8AC3E}">
        <p14:creationId xmlns:p14="http://schemas.microsoft.com/office/powerpoint/2010/main" val="26581473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29D3C-51B7-4C3F-B073-7267844C5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4346" y="86007"/>
            <a:ext cx="8911687" cy="1280890"/>
          </a:xfrm>
        </p:spPr>
        <p:txBody>
          <a:bodyPr/>
          <a:lstStyle/>
          <a:p>
            <a:r>
              <a:rPr lang="en-SG" dirty="0"/>
              <a:t>Train/score/evaluate of models</a:t>
            </a:r>
          </a:p>
        </p:txBody>
      </p:sp>
      <p:graphicFrame>
        <p:nvGraphicFramePr>
          <p:cNvPr id="4" name="Table 8">
            <a:extLst>
              <a:ext uri="{FF2B5EF4-FFF2-40B4-BE49-F238E27FC236}">
                <a16:creationId xmlns:a16="http://schemas.microsoft.com/office/drawing/2014/main" id="{6A317424-E02A-447E-A530-7E04858EB4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7369346"/>
              </p:ext>
            </p:extLst>
          </p:nvPr>
        </p:nvGraphicFramePr>
        <p:xfrm>
          <a:off x="345689" y="2146310"/>
          <a:ext cx="11049000" cy="3017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4899">
                  <a:extLst>
                    <a:ext uri="{9D8B030D-6E8A-4147-A177-3AD203B41FA5}">
                      <a16:colId xmlns:a16="http://schemas.microsoft.com/office/drawing/2014/main" val="870091847"/>
                    </a:ext>
                  </a:extLst>
                </a:gridCol>
                <a:gridCol w="720076">
                  <a:extLst>
                    <a:ext uri="{9D8B030D-6E8A-4147-A177-3AD203B41FA5}">
                      <a16:colId xmlns:a16="http://schemas.microsoft.com/office/drawing/2014/main" val="3137633776"/>
                    </a:ext>
                  </a:extLst>
                </a:gridCol>
                <a:gridCol w="2790825">
                  <a:extLst>
                    <a:ext uri="{9D8B030D-6E8A-4147-A177-3AD203B41FA5}">
                      <a16:colId xmlns:a16="http://schemas.microsoft.com/office/drawing/2014/main" val="3163186387"/>
                    </a:ext>
                  </a:extLst>
                </a:gridCol>
                <a:gridCol w="5283200">
                  <a:extLst>
                    <a:ext uri="{9D8B030D-6E8A-4147-A177-3AD203B41FA5}">
                      <a16:colId xmlns:a16="http://schemas.microsoft.com/office/drawing/2014/main" val="3552827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SG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Degree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Residue vs Predicted Plot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Remark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806392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SG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Linear Regression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SG" dirty="0"/>
                    </a:p>
                    <a:p>
                      <a:pPr algn="l"/>
                      <a:endParaRPr lang="en-SG" dirty="0"/>
                    </a:p>
                    <a:p>
                      <a:pPr algn="l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points in the plot are pretty symmetrically distributed tending to cluster towards the middle of the plot</a:t>
                      </a:r>
                    </a:p>
                    <a:p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2488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Ridge Regression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SG" dirty="0"/>
                    </a:p>
                    <a:p>
                      <a:pPr algn="l"/>
                      <a:endParaRPr lang="en-SG" dirty="0"/>
                    </a:p>
                    <a:p>
                      <a:pPr algn="l"/>
                      <a:endParaRPr lang="en-SG" dirty="0"/>
                    </a:p>
                    <a:p>
                      <a:pPr algn="l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points in the plot are pretty symmetrically distributed tending to cluster towards the middle of the plot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3561105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5D3508EC-F88B-456D-A785-1A487EC56DA3}"/>
              </a:ext>
            </a:extLst>
          </p:cNvPr>
          <p:cNvSpPr txBox="1"/>
          <p:nvPr/>
        </p:nvSpPr>
        <p:spPr>
          <a:xfrm>
            <a:off x="787400" y="859065"/>
            <a:ext cx="1215072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000" dirty="0">
                <a:latin typeface="Helvetica Neue"/>
              </a:rPr>
              <a:t>Model 3 used variables: Overall Qual, </a:t>
            </a:r>
            <a:r>
              <a:rPr lang="en-SG" sz="2000" dirty="0" err="1">
                <a:latin typeface="Helvetica Neue"/>
              </a:rPr>
              <a:t>totalsqft</a:t>
            </a:r>
            <a:r>
              <a:rPr lang="en-SG" sz="2000" dirty="0">
                <a:latin typeface="Helvetica Neue"/>
              </a:rPr>
              <a:t>, Kitchen Qual, Garage </a:t>
            </a:r>
            <a:r>
              <a:rPr lang="en-SG" sz="2000" dirty="0" err="1">
                <a:latin typeface="Helvetica Neue"/>
              </a:rPr>
              <a:t>Cars,Total</a:t>
            </a:r>
            <a:r>
              <a:rPr lang="en-SG" sz="2000" dirty="0">
                <a:latin typeface="Helvetica Neue"/>
              </a:rPr>
              <a:t> Baths, </a:t>
            </a:r>
          </a:p>
          <a:p>
            <a:r>
              <a:rPr lang="en-SG" sz="2000" dirty="0">
                <a:latin typeface="Helvetica Neue"/>
              </a:rPr>
              <a:t>Fireplace Qu, age but with polynomial Degree 3</a:t>
            </a:r>
          </a:p>
          <a:p>
            <a:r>
              <a:rPr lang="en-SG" sz="2000" dirty="0">
                <a:latin typeface="Helvetica Neue"/>
              </a:rPr>
              <a:t>I tested using Linear Regression, Ridge Regression</a:t>
            </a:r>
          </a:p>
          <a:p>
            <a:endParaRPr lang="en-SG" sz="2000" dirty="0">
              <a:latin typeface="Helvetica Neue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855D86-9002-4554-AC65-7F198F8022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563" t="62222" r="50000" b="7361"/>
          <a:stretch/>
        </p:blipFill>
        <p:spPr>
          <a:xfrm>
            <a:off x="3395253" y="2808029"/>
            <a:ext cx="1519648" cy="7775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47FA568-9CEE-4109-B4BC-148C77C9B0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562" t="36251" r="50000" b="28703"/>
          <a:stretch/>
        </p:blipFill>
        <p:spPr>
          <a:xfrm>
            <a:off x="3395253" y="3779564"/>
            <a:ext cx="1519648" cy="895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5740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29D3C-51B7-4C3F-B073-7267844C5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4346" y="86007"/>
            <a:ext cx="8911687" cy="1280890"/>
          </a:xfrm>
        </p:spPr>
        <p:txBody>
          <a:bodyPr/>
          <a:lstStyle/>
          <a:p>
            <a:r>
              <a:rPr lang="en-SG" dirty="0"/>
              <a:t>Train/score/evaluate of models</a:t>
            </a:r>
          </a:p>
        </p:txBody>
      </p:sp>
      <p:graphicFrame>
        <p:nvGraphicFramePr>
          <p:cNvPr id="4" name="Table 8">
            <a:extLst>
              <a:ext uri="{FF2B5EF4-FFF2-40B4-BE49-F238E27FC236}">
                <a16:creationId xmlns:a16="http://schemas.microsoft.com/office/drawing/2014/main" id="{6A317424-E02A-447E-A530-7E04858EB4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4060576"/>
              </p:ext>
            </p:extLst>
          </p:nvPr>
        </p:nvGraphicFramePr>
        <p:xfrm>
          <a:off x="139700" y="1824566"/>
          <a:ext cx="11785598" cy="3291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0000">
                  <a:extLst>
                    <a:ext uri="{9D8B030D-6E8A-4147-A177-3AD203B41FA5}">
                      <a16:colId xmlns:a16="http://schemas.microsoft.com/office/drawing/2014/main" val="870091847"/>
                    </a:ext>
                  </a:extLst>
                </a:gridCol>
                <a:gridCol w="736600">
                  <a:extLst>
                    <a:ext uri="{9D8B030D-6E8A-4147-A177-3AD203B41FA5}">
                      <a16:colId xmlns:a16="http://schemas.microsoft.com/office/drawing/2014/main" val="3137633776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3163186387"/>
                    </a:ext>
                  </a:extLst>
                </a:gridCol>
                <a:gridCol w="2654300">
                  <a:extLst>
                    <a:ext uri="{9D8B030D-6E8A-4147-A177-3AD203B41FA5}">
                      <a16:colId xmlns:a16="http://schemas.microsoft.com/office/drawing/2014/main" val="315941541"/>
                    </a:ext>
                  </a:extLst>
                </a:gridCol>
                <a:gridCol w="2908300">
                  <a:extLst>
                    <a:ext uri="{9D8B030D-6E8A-4147-A177-3AD203B41FA5}">
                      <a16:colId xmlns:a16="http://schemas.microsoft.com/office/drawing/2014/main" val="4109699962"/>
                    </a:ext>
                  </a:extLst>
                </a:gridCol>
                <a:gridCol w="1587498">
                  <a:extLst>
                    <a:ext uri="{9D8B030D-6E8A-4147-A177-3AD203B41FA5}">
                      <a16:colId xmlns:a16="http://schemas.microsoft.com/office/drawing/2014/main" val="3552827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SG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Degree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MSE (train)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MSE (test)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CVS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Remark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80639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dirty="0"/>
                        <a:t>Linear Regression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SG" dirty="0"/>
                        <a:t>0.01851985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SG" dirty="0"/>
                        <a:t>0.02644404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SG" dirty="0"/>
                        <a:t>0.029948109127820262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Overfitting as MSE Train and MSE Test deviates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13629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dirty="0"/>
                        <a:t>Ridge Regression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SG" dirty="0"/>
                        <a:t>0.019229721417379997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SG" dirty="0"/>
                        <a:t>0.02414408565724339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SG" dirty="0"/>
                        <a:t>0.026347308615236743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dirty="0"/>
                        <a:t>Overfitting as MSE Train and MSE Test deviates</a:t>
                      </a:r>
                    </a:p>
                    <a:p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6703135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5D3508EC-F88B-456D-A785-1A487EC56DA3}"/>
              </a:ext>
            </a:extLst>
          </p:cNvPr>
          <p:cNvSpPr txBox="1"/>
          <p:nvPr/>
        </p:nvSpPr>
        <p:spPr>
          <a:xfrm>
            <a:off x="746124" y="1158604"/>
            <a:ext cx="11049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000" dirty="0">
                <a:latin typeface="Helvetica Neue"/>
              </a:rPr>
              <a:t>Model 2 Scores</a:t>
            </a:r>
          </a:p>
        </p:txBody>
      </p:sp>
    </p:spTree>
    <p:extLst>
      <p:ext uri="{BB962C8B-B14F-4D97-AF65-F5344CB8AC3E}">
        <p14:creationId xmlns:p14="http://schemas.microsoft.com/office/powerpoint/2010/main" val="26507574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29D3C-51B7-4C3F-B073-7267844C5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4346" y="86007"/>
            <a:ext cx="8911687" cy="1280890"/>
          </a:xfrm>
        </p:spPr>
        <p:txBody>
          <a:bodyPr/>
          <a:lstStyle/>
          <a:p>
            <a:r>
              <a:rPr lang="en-SG" dirty="0"/>
              <a:t>Train/score/evaluate of models</a:t>
            </a:r>
          </a:p>
        </p:txBody>
      </p:sp>
      <p:graphicFrame>
        <p:nvGraphicFramePr>
          <p:cNvPr id="4" name="Table 8">
            <a:extLst>
              <a:ext uri="{FF2B5EF4-FFF2-40B4-BE49-F238E27FC236}">
                <a16:creationId xmlns:a16="http://schemas.microsoft.com/office/drawing/2014/main" id="{6A317424-E02A-447E-A530-7E04858EB4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0808425"/>
              </p:ext>
            </p:extLst>
          </p:nvPr>
        </p:nvGraphicFramePr>
        <p:xfrm>
          <a:off x="139700" y="1946275"/>
          <a:ext cx="11785598" cy="2468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0000">
                  <a:extLst>
                    <a:ext uri="{9D8B030D-6E8A-4147-A177-3AD203B41FA5}">
                      <a16:colId xmlns:a16="http://schemas.microsoft.com/office/drawing/2014/main" val="870091847"/>
                    </a:ext>
                  </a:extLst>
                </a:gridCol>
                <a:gridCol w="736600">
                  <a:extLst>
                    <a:ext uri="{9D8B030D-6E8A-4147-A177-3AD203B41FA5}">
                      <a16:colId xmlns:a16="http://schemas.microsoft.com/office/drawing/2014/main" val="3137633776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3163186387"/>
                    </a:ext>
                  </a:extLst>
                </a:gridCol>
                <a:gridCol w="2654300">
                  <a:extLst>
                    <a:ext uri="{9D8B030D-6E8A-4147-A177-3AD203B41FA5}">
                      <a16:colId xmlns:a16="http://schemas.microsoft.com/office/drawing/2014/main" val="315941541"/>
                    </a:ext>
                  </a:extLst>
                </a:gridCol>
                <a:gridCol w="2908300">
                  <a:extLst>
                    <a:ext uri="{9D8B030D-6E8A-4147-A177-3AD203B41FA5}">
                      <a16:colId xmlns:a16="http://schemas.microsoft.com/office/drawing/2014/main" val="4109699962"/>
                    </a:ext>
                  </a:extLst>
                </a:gridCol>
                <a:gridCol w="1587498">
                  <a:extLst>
                    <a:ext uri="{9D8B030D-6E8A-4147-A177-3AD203B41FA5}">
                      <a16:colId xmlns:a16="http://schemas.microsoft.com/office/drawing/2014/main" val="3552827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SG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Degree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MSE (train)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MSE (test)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CVS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Remark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80639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dirty="0"/>
                        <a:t>Model 1</a:t>
                      </a:r>
                    </a:p>
                    <a:p>
                      <a:r>
                        <a:rPr lang="en-SG" dirty="0"/>
                        <a:t>- Ridge Regression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SG" dirty="0"/>
                        <a:t>0.02392817964988823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SG" dirty="0"/>
                        <a:t>0.02258433059028586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SG" dirty="0"/>
                        <a:t>0.02427708430597085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91614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Model 2</a:t>
                      </a:r>
                    </a:p>
                    <a:p>
                      <a:r>
                        <a:rPr lang="en-SG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Lasso Regression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SG" dirty="0"/>
                        <a:t>0.022539032281693936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SG" dirty="0"/>
                        <a:t>0.02185415307219567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SG" dirty="0"/>
                        <a:t>0.02399888774648144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Selected this as best model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8511095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3A2FDD65-E6A5-436A-BA32-7F05BAFA07F7}"/>
              </a:ext>
            </a:extLst>
          </p:cNvPr>
          <p:cNvSpPr/>
          <p:nvPr/>
        </p:nvSpPr>
        <p:spPr>
          <a:xfrm>
            <a:off x="139700" y="3429000"/>
            <a:ext cx="11785598" cy="9525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DBF4E2-0A05-425F-90F1-A0427491BD58}"/>
              </a:ext>
            </a:extLst>
          </p:cNvPr>
          <p:cNvSpPr txBox="1"/>
          <p:nvPr/>
        </p:nvSpPr>
        <p:spPr>
          <a:xfrm>
            <a:off x="698500" y="1158240"/>
            <a:ext cx="11049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000" dirty="0">
                <a:latin typeface="Helvetica Neue"/>
              </a:rPr>
              <a:t>Shortlisting of the more desirable models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A4D56D-35B7-4DDC-89BB-A3F54C76F38E}"/>
              </a:ext>
            </a:extLst>
          </p:cNvPr>
          <p:cNvSpPr txBox="1"/>
          <p:nvPr/>
        </p:nvSpPr>
        <p:spPr>
          <a:xfrm>
            <a:off x="284480" y="4765040"/>
            <a:ext cx="114630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I selected Lasso Regression with alpha=0.0037649358067924675 Degree 2 as the best model based on the MSE and CVS score. On top of it, I validated the residue plot against predicted price. The plot is random and even distributed. As for the actual value versus predicted value, it is linear and acceptable.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Although this is more complex model, areas of improvement is explained in layman term to the customers. There is no concern in using the complexed mode</a:t>
            </a:r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2638689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29D3C-51B7-4C3F-B073-7267844C5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4346" y="86007"/>
            <a:ext cx="8911687" cy="1280890"/>
          </a:xfrm>
        </p:spPr>
        <p:txBody>
          <a:bodyPr/>
          <a:lstStyle/>
          <a:p>
            <a:r>
              <a:rPr lang="en-SG" dirty="0"/>
              <a:t>conclusion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96B40D-0ED4-4F8C-90D3-B7CA47AC84CB}"/>
              </a:ext>
            </a:extLst>
          </p:cNvPr>
          <p:cNvSpPr txBox="1"/>
          <p:nvPr/>
        </p:nvSpPr>
        <p:spPr>
          <a:xfrm>
            <a:off x="731954" y="1219200"/>
            <a:ext cx="100457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000" dirty="0">
                <a:latin typeface="Helvetica Neue"/>
              </a:rPr>
              <a:t>I selected the Lasso Regression with Degree 2 </a:t>
            </a:r>
            <a:r>
              <a:rPr lang="en-SG" sz="2000" b="0" i="0" dirty="0">
                <a:solidFill>
                  <a:srgbClr val="000000"/>
                </a:solidFill>
                <a:effectLst/>
                <a:latin typeface="Helvetica Neue"/>
              </a:rPr>
              <a:t>alpha=0.0037649358067924675 </a:t>
            </a:r>
            <a:r>
              <a:rPr lang="en-SG" sz="2000" dirty="0">
                <a:latin typeface="Helvetica Neue"/>
              </a:rPr>
              <a:t>with the lowest CVS.  The mean price of list of houses is $160,027 and the median price is $177,634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4AC699A-3237-40A9-8FE6-E531B00312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41770" t="32592" r="118437" b="31482"/>
          <a:stretch/>
        </p:blipFill>
        <p:spPr>
          <a:xfrm>
            <a:off x="1104900" y="3327400"/>
            <a:ext cx="2844800" cy="1231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27889A2-4115-4891-B27E-B5070FB722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333" t="26815" r="53750" b="20359"/>
          <a:stretch/>
        </p:blipFill>
        <p:spPr>
          <a:xfrm>
            <a:off x="873760" y="2590800"/>
            <a:ext cx="4399280" cy="36228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BDC73A7-3A93-43DA-9DCE-4C57A7CB41A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167" t="37196" r="34083" b="24444"/>
          <a:stretch/>
        </p:blipFill>
        <p:spPr>
          <a:xfrm>
            <a:off x="5504180" y="2500090"/>
            <a:ext cx="6065520" cy="353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6567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29D3C-51B7-4C3F-B073-7267844C5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4346" y="86007"/>
            <a:ext cx="8911687" cy="1280890"/>
          </a:xfrm>
        </p:spPr>
        <p:txBody>
          <a:bodyPr/>
          <a:lstStyle/>
          <a:p>
            <a:r>
              <a:rPr lang="en-SG" dirty="0"/>
              <a:t>conclusion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96B40D-0ED4-4F8C-90D3-B7CA47AC84CB}"/>
              </a:ext>
            </a:extLst>
          </p:cNvPr>
          <p:cNvSpPr txBox="1"/>
          <p:nvPr/>
        </p:nvSpPr>
        <p:spPr>
          <a:xfrm>
            <a:off x="731954" y="1219200"/>
            <a:ext cx="1004570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000" dirty="0">
                <a:latin typeface="Helvetica Neue"/>
              </a:rPr>
              <a:t>The mean price of list of houses is $161,019.62. </a:t>
            </a:r>
          </a:p>
          <a:p>
            <a:r>
              <a:rPr lang="en-SG" sz="2000" dirty="0">
                <a:latin typeface="Helvetica Neue"/>
              </a:rPr>
              <a:t>The predictors based on this price are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sz="2000" dirty="0">
                <a:latin typeface="Helvetica Neue"/>
              </a:rPr>
              <a:t>Fireplace quality is at least 3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sz="2000" dirty="0">
                <a:latin typeface="Helvetica Neue"/>
              </a:rPr>
              <a:t>No of baths is at least 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sz="2000" dirty="0">
                <a:latin typeface="Helvetica Neue"/>
              </a:rPr>
              <a:t>Garage Cars is at least 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sz="2000" dirty="0">
                <a:latin typeface="Helvetica Neue"/>
              </a:rPr>
              <a:t>External Quality is at least 3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sz="2000" dirty="0">
                <a:latin typeface="Helvetica Neue"/>
              </a:rPr>
              <a:t>Kitchen Quality is at least 3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sz="2000" dirty="0">
                <a:latin typeface="Helvetica Neue"/>
              </a:rPr>
              <a:t>Overall Quality is at least 3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SG" sz="2000" dirty="0">
              <a:latin typeface="Helvetica Neue"/>
            </a:endParaRPr>
          </a:p>
          <a:p>
            <a:r>
              <a:rPr lang="en-SG" sz="2000" dirty="0">
                <a:latin typeface="Helvetica Neue"/>
              </a:rPr>
              <a:t>To fetch a higher price, we can improve the External Quality, Kitchen Quality and Overall Quality, Fireplace Quality of the house</a:t>
            </a:r>
          </a:p>
          <a:p>
            <a:endParaRPr lang="en-SG" sz="2000" dirty="0">
              <a:latin typeface="Helvetica Neue"/>
            </a:endParaRPr>
          </a:p>
          <a:p>
            <a:r>
              <a:rPr lang="en-SG" sz="2000" dirty="0">
                <a:latin typeface="Helvetica Neue"/>
              </a:rPr>
              <a:t>Approval to set the predicted price as the baseline price for the houses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SG" sz="2000" dirty="0">
              <a:latin typeface="Helvetica Neue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SG" sz="2000" dirty="0">
              <a:latin typeface="Helvetica Neue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SG" sz="2000" dirty="0">
              <a:latin typeface="Helvetica Neue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4AC699A-3237-40A9-8FE6-E531B00312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41770" t="32592" r="118437" b="31482"/>
          <a:stretch/>
        </p:blipFill>
        <p:spPr>
          <a:xfrm>
            <a:off x="1104900" y="3327400"/>
            <a:ext cx="2844800" cy="123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3491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5A921-DB7A-49B1-BF07-7907A3483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objective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C2477E-26C7-4953-B699-57EFCC6CDA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7150" indent="0">
              <a:buNone/>
            </a:pPr>
            <a:r>
              <a:rPr lang="en-SG" dirty="0"/>
              <a:t>To seek approval to set the baseline price based on the predicted price for the list of houses</a:t>
            </a:r>
          </a:p>
        </p:txBody>
      </p:sp>
    </p:spTree>
    <p:extLst>
      <p:ext uri="{BB962C8B-B14F-4D97-AF65-F5344CB8AC3E}">
        <p14:creationId xmlns:p14="http://schemas.microsoft.com/office/powerpoint/2010/main" val="35163741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29D3C-51B7-4C3F-B073-7267844C5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1875" y="366935"/>
            <a:ext cx="8911687" cy="1280890"/>
          </a:xfrm>
        </p:spPr>
        <p:txBody>
          <a:bodyPr/>
          <a:lstStyle/>
          <a:p>
            <a:r>
              <a:rPr lang="en-SG" dirty="0"/>
              <a:t>Data importing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2ADE14-3445-4E61-BE17-B27BB1A3B62A}"/>
              </a:ext>
            </a:extLst>
          </p:cNvPr>
          <p:cNvSpPr txBox="1"/>
          <p:nvPr/>
        </p:nvSpPr>
        <p:spPr>
          <a:xfrm>
            <a:off x="970780" y="1428750"/>
            <a:ext cx="940934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i="1" dirty="0">
                <a:solidFill>
                  <a:srgbClr val="000000"/>
                </a:solidFill>
                <a:effectLst/>
                <a:latin typeface="Helvetica Neue"/>
              </a:rPr>
              <a:t>There are 2 datasets namely test.csv and train.csv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i="1" dirty="0">
                <a:solidFill>
                  <a:srgbClr val="000000"/>
                </a:solidFill>
                <a:effectLst/>
                <a:latin typeface="Helvetica Neue"/>
              </a:rPr>
              <a:t>The price column is the target variable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i="1" dirty="0">
                <a:solidFill>
                  <a:srgbClr val="000000"/>
                </a:solidFill>
                <a:effectLst/>
                <a:latin typeface="Helvetica Neue"/>
              </a:rPr>
              <a:t>The rest of the variables are the features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i="1" dirty="0">
              <a:solidFill>
                <a:srgbClr val="000000"/>
              </a:solidFill>
              <a:effectLst/>
              <a:latin typeface="Helvetica Neu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i="1" dirty="0">
                <a:solidFill>
                  <a:srgbClr val="000000"/>
                </a:solidFill>
                <a:effectLst/>
                <a:latin typeface="Helvetica Neue"/>
              </a:rPr>
              <a:t>There are missing data in both train and test dataset on the numeric fields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i="1" dirty="0">
                <a:solidFill>
                  <a:srgbClr val="000000"/>
                </a:solidFill>
                <a:effectLst/>
                <a:latin typeface="Helvetica Neue"/>
              </a:rPr>
              <a:t>I replaced the null values with 0 in both train and test dataset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i="1" dirty="0">
              <a:solidFill>
                <a:srgbClr val="000000"/>
              </a:solidFill>
              <a:effectLst/>
              <a:latin typeface="Helvetica Neue"/>
            </a:endParaRPr>
          </a:p>
          <a:p>
            <a:endParaRPr lang="en-US" b="1" i="1" dirty="0">
              <a:solidFill>
                <a:srgbClr val="000000"/>
              </a:solidFill>
              <a:latin typeface="Helvetica Neue"/>
            </a:endParaRPr>
          </a:p>
          <a:p>
            <a:endParaRPr lang="en-US" b="1" i="1" dirty="0">
              <a:solidFill>
                <a:srgbClr val="000000"/>
              </a:solidFill>
              <a:latin typeface="Helvetica Neue"/>
            </a:endParaRPr>
          </a:p>
          <a:p>
            <a:endParaRPr lang="en-US" b="1" i="1" dirty="0">
              <a:solidFill>
                <a:srgbClr val="000000"/>
              </a:solidFill>
              <a:latin typeface="Helvetica Neu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i="1" dirty="0">
              <a:solidFill>
                <a:srgbClr val="000000"/>
              </a:solidFill>
              <a:effectLst/>
              <a:latin typeface="Helvetica Neu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i="1" dirty="0">
              <a:solidFill>
                <a:srgbClr val="000000"/>
              </a:solidFill>
              <a:effectLst/>
              <a:latin typeface="Helvetica Neue"/>
            </a:endParaRPr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4190607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29D3C-51B7-4C3F-B073-7267844C5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1875" y="366935"/>
            <a:ext cx="8911687" cy="1280890"/>
          </a:xfrm>
        </p:spPr>
        <p:txBody>
          <a:bodyPr/>
          <a:lstStyle/>
          <a:p>
            <a:r>
              <a:rPr lang="en-SG" dirty="0"/>
              <a:t>Data importing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2ADE14-3445-4E61-BE17-B27BB1A3B62A}"/>
              </a:ext>
            </a:extLst>
          </p:cNvPr>
          <p:cNvSpPr txBox="1"/>
          <p:nvPr/>
        </p:nvSpPr>
        <p:spPr>
          <a:xfrm>
            <a:off x="970780" y="1428750"/>
            <a:ext cx="940934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i="1" dirty="0">
                <a:solidFill>
                  <a:srgbClr val="000000"/>
                </a:solidFill>
                <a:effectLst/>
                <a:latin typeface="Helvetica Neue"/>
              </a:rPr>
              <a:t>Cleaning of data </a:t>
            </a:r>
            <a:r>
              <a:rPr lang="en-US" sz="2000" b="1" i="1" dirty="0">
                <a:solidFill>
                  <a:srgbClr val="000000"/>
                </a:solidFill>
                <a:latin typeface="Helvetica Neue"/>
              </a:rPr>
              <a:t>in raw dataset</a:t>
            </a:r>
            <a:endParaRPr lang="en-US" sz="2000" b="1" i="1" dirty="0">
              <a:solidFill>
                <a:srgbClr val="000000"/>
              </a:solidFill>
              <a:effectLst/>
              <a:latin typeface="Helvetica Neue"/>
            </a:endParaRPr>
          </a:p>
          <a:p>
            <a:endParaRPr lang="en-US" b="1" i="1" dirty="0">
              <a:solidFill>
                <a:srgbClr val="000000"/>
              </a:solidFill>
              <a:latin typeface="Helvetica Neue"/>
            </a:endParaRPr>
          </a:p>
          <a:p>
            <a:endParaRPr lang="en-US" b="1" i="1" dirty="0">
              <a:solidFill>
                <a:srgbClr val="000000"/>
              </a:solidFill>
              <a:latin typeface="Helvetica Neue"/>
            </a:endParaRPr>
          </a:p>
          <a:p>
            <a:endParaRPr lang="en-US" b="1" i="1" dirty="0">
              <a:solidFill>
                <a:srgbClr val="000000"/>
              </a:solidFill>
              <a:latin typeface="Helvetica Neu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i="1" dirty="0">
              <a:solidFill>
                <a:srgbClr val="000000"/>
              </a:solidFill>
              <a:effectLst/>
              <a:latin typeface="Helvetica Neu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i="1" dirty="0">
              <a:solidFill>
                <a:srgbClr val="000000"/>
              </a:solidFill>
              <a:effectLst/>
              <a:latin typeface="Helvetica Neue"/>
            </a:endParaRPr>
          </a:p>
          <a:p>
            <a:endParaRPr lang="en-SG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F477C42-DBF0-4566-8F28-2951D3969B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1347591"/>
              </p:ext>
            </p:extLst>
          </p:nvPr>
        </p:nvGraphicFramePr>
        <p:xfrm>
          <a:off x="488180" y="1883708"/>
          <a:ext cx="11475220" cy="472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64920">
                  <a:extLst>
                    <a:ext uri="{9D8B030D-6E8A-4147-A177-3AD203B41FA5}">
                      <a16:colId xmlns:a16="http://schemas.microsoft.com/office/drawing/2014/main" val="1059500691"/>
                    </a:ext>
                  </a:extLst>
                </a:gridCol>
                <a:gridCol w="2385227">
                  <a:extLst>
                    <a:ext uri="{9D8B030D-6E8A-4147-A177-3AD203B41FA5}">
                      <a16:colId xmlns:a16="http://schemas.microsoft.com/office/drawing/2014/main" val="2306127766"/>
                    </a:ext>
                  </a:extLst>
                </a:gridCol>
                <a:gridCol w="3825073">
                  <a:extLst>
                    <a:ext uri="{9D8B030D-6E8A-4147-A177-3AD203B41FA5}">
                      <a16:colId xmlns:a16="http://schemas.microsoft.com/office/drawing/2014/main" val="38610070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SG" sz="2000" dirty="0"/>
                        <a:t>Fields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2000" dirty="0"/>
                        <a:t>Final Field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2000" dirty="0"/>
                        <a:t>Remarks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13122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sz="2000" dirty="0"/>
                        <a:t>Bsmt Full Bath, Bsmt Half Bath, Full Bath, Half Bath,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2000" dirty="0"/>
                        <a:t>Total Baths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2000" dirty="0"/>
                        <a:t>Consolidate all the baths data into one field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89227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sz="2000" dirty="0"/>
                        <a:t>Total Bsmt SF, Gr Liv Area, Wood Deck SF, Open Porch SF, Enclosed Porch, 3Ssn Porch, Screen Porch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2000" dirty="0"/>
                        <a:t>totalsqft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2000" dirty="0"/>
                        <a:t>Sum up all the area in a house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79883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sz="2000" dirty="0"/>
                        <a:t>Garage Finish, Garage Yr Blt, Garage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2000" dirty="0"/>
                        <a:t>has_finished_garage,</a:t>
                      </a:r>
                    </a:p>
                    <a:p>
                      <a:r>
                        <a:rPr lang="en-SG" sz="2000" dirty="0"/>
                        <a:t>Detached Garage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transformed the categorical ‘Garage Finish’ column into ‘Has Finished Garage’ and ‘Has Detached Garage’ using one-hot encoding to indicate finished vs unfinished garages. All remaining garage columns were dropped</a:t>
                      </a:r>
                      <a:endParaRPr lang="en-SG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12762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sz="2000" dirty="0"/>
                        <a:t>Year Remod/Add, Year Built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2000" dirty="0"/>
                        <a:t>is_remodelled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I introduced a new field to indicate that the house has been remodelled</a:t>
                      </a:r>
                      <a:endParaRPr lang="en-SG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88380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772070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29D3C-51B7-4C3F-B073-7267844C5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1875" y="366935"/>
            <a:ext cx="8911687" cy="1280890"/>
          </a:xfrm>
        </p:spPr>
        <p:txBody>
          <a:bodyPr/>
          <a:lstStyle/>
          <a:p>
            <a:r>
              <a:rPr lang="en-SG" dirty="0"/>
              <a:t>Data importing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2ADE14-3445-4E61-BE17-B27BB1A3B62A}"/>
              </a:ext>
            </a:extLst>
          </p:cNvPr>
          <p:cNvSpPr txBox="1"/>
          <p:nvPr/>
        </p:nvSpPr>
        <p:spPr>
          <a:xfrm>
            <a:off x="970780" y="1428750"/>
            <a:ext cx="940934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i="1" dirty="0">
                <a:solidFill>
                  <a:srgbClr val="000000"/>
                </a:solidFill>
                <a:effectLst/>
                <a:latin typeface="Helvetica Neue"/>
              </a:rPr>
              <a:t>Cleaning of data </a:t>
            </a:r>
            <a:r>
              <a:rPr lang="en-US" sz="2000" b="1" i="1" dirty="0">
                <a:solidFill>
                  <a:srgbClr val="000000"/>
                </a:solidFill>
                <a:latin typeface="Helvetica Neue"/>
              </a:rPr>
              <a:t>in raw dataset</a:t>
            </a:r>
            <a:endParaRPr lang="en-US" sz="2000" b="1" i="1" dirty="0">
              <a:solidFill>
                <a:srgbClr val="000000"/>
              </a:solidFill>
              <a:effectLst/>
              <a:latin typeface="Helvetica Neue"/>
            </a:endParaRPr>
          </a:p>
          <a:p>
            <a:endParaRPr lang="en-US" b="1" i="1" dirty="0">
              <a:solidFill>
                <a:srgbClr val="000000"/>
              </a:solidFill>
              <a:latin typeface="Helvetica Neue"/>
            </a:endParaRPr>
          </a:p>
          <a:p>
            <a:endParaRPr lang="en-US" b="1" i="1" dirty="0">
              <a:solidFill>
                <a:srgbClr val="000000"/>
              </a:solidFill>
              <a:latin typeface="Helvetica Neue"/>
            </a:endParaRPr>
          </a:p>
          <a:p>
            <a:endParaRPr lang="en-US" b="1" i="1" dirty="0">
              <a:solidFill>
                <a:srgbClr val="000000"/>
              </a:solidFill>
              <a:latin typeface="Helvetica Neu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i="1" dirty="0">
              <a:solidFill>
                <a:srgbClr val="000000"/>
              </a:solidFill>
              <a:effectLst/>
              <a:latin typeface="Helvetica Neu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i="1" dirty="0">
              <a:solidFill>
                <a:srgbClr val="000000"/>
              </a:solidFill>
              <a:effectLst/>
              <a:latin typeface="Helvetica Neue"/>
            </a:endParaRPr>
          </a:p>
          <a:p>
            <a:endParaRPr lang="en-SG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F477C42-DBF0-4566-8F28-2951D3969B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9554129"/>
              </p:ext>
            </p:extLst>
          </p:nvPr>
        </p:nvGraphicFramePr>
        <p:xfrm>
          <a:off x="107180" y="1966650"/>
          <a:ext cx="11475220" cy="420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64920">
                  <a:extLst>
                    <a:ext uri="{9D8B030D-6E8A-4147-A177-3AD203B41FA5}">
                      <a16:colId xmlns:a16="http://schemas.microsoft.com/office/drawing/2014/main" val="1059500691"/>
                    </a:ext>
                  </a:extLst>
                </a:gridCol>
                <a:gridCol w="2385227">
                  <a:extLst>
                    <a:ext uri="{9D8B030D-6E8A-4147-A177-3AD203B41FA5}">
                      <a16:colId xmlns:a16="http://schemas.microsoft.com/office/drawing/2014/main" val="2306127766"/>
                    </a:ext>
                  </a:extLst>
                </a:gridCol>
                <a:gridCol w="3825073">
                  <a:extLst>
                    <a:ext uri="{9D8B030D-6E8A-4147-A177-3AD203B41FA5}">
                      <a16:colId xmlns:a16="http://schemas.microsoft.com/office/drawing/2014/main" val="38610070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SG" sz="2000" dirty="0"/>
                        <a:t>Fields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2000" dirty="0"/>
                        <a:t>Final Field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2000" dirty="0"/>
                        <a:t>Remarks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13122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sz="2000" dirty="0"/>
                        <a:t>BsmtFin Type 2, BsmtFin Type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2000" dirty="0"/>
                        <a:t>Has Finished Basement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There were multiple categorical columns describing type of basement finish, so I converted these into a one-hot encoded ‘Has Finished Basement’ column</a:t>
                      </a:r>
                      <a:endParaRPr lang="en-SG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89227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sz="2000" dirty="0"/>
                        <a:t>Pool QC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2000" dirty="0"/>
                        <a:t>has_pool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‘Pool QC’ changed to ‘Has Pool’</a:t>
                      </a:r>
                      <a:endParaRPr lang="en-SG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79883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sz="2000" dirty="0"/>
                        <a:t>Fence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2000" dirty="0"/>
                        <a:t>has_fence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‘Fence’ changed to ‘Has Fence’</a:t>
                      </a:r>
                      <a:endParaRPr lang="en-SG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12762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sz="2000" dirty="0"/>
                        <a:t>Paved Drive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2000" dirty="0"/>
                        <a:t>has_paved_drive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‘Paved Drive’ changed to ‘Has Paved Drive’</a:t>
                      </a:r>
                      <a:endParaRPr lang="en-SG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88380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sz="2000" dirty="0"/>
                        <a:t>Central Air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2000" dirty="0"/>
                        <a:t>has_central_air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‘Central Air’ changed to ‘Has Central Air’</a:t>
                      </a:r>
                      <a:endParaRPr lang="en-SG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2463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481216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29D3C-51B7-4C3F-B073-7267844C5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1875" y="366935"/>
            <a:ext cx="8911687" cy="1280890"/>
          </a:xfrm>
        </p:spPr>
        <p:txBody>
          <a:bodyPr/>
          <a:lstStyle/>
          <a:p>
            <a:r>
              <a:rPr lang="en-SG" dirty="0"/>
              <a:t>Data importing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2ADE14-3445-4E61-BE17-B27BB1A3B62A}"/>
              </a:ext>
            </a:extLst>
          </p:cNvPr>
          <p:cNvSpPr txBox="1"/>
          <p:nvPr/>
        </p:nvSpPr>
        <p:spPr>
          <a:xfrm>
            <a:off x="1123179" y="5717531"/>
            <a:ext cx="940934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i="1" dirty="0">
                <a:solidFill>
                  <a:srgbClr val="000000"/>
                </a:solidFill>
                <a:effectLst/>
                <a:latin typeface="Helvetica Neue"/>
              </a:rPr>
              <a:t>Drop all the non numerical fields</a:t>
            </a:r>
          </a:p>
          <a:p>
            <a:endParaRPr lang="en-US" b="1" i="1" dirty="0">
              <a:solidFill>
                <a:srgbClr val="000000"/>
              </a:solidFill>
              <a:latin typeface="Helvetica Neue"/>
            </a:endParaRPr>
          </a:p>
          <a:p>
            <a:endParaRPr lang="en-US" b="1" i="1" dirty="0">
              <a:solidFill>
                <a:srgbClr val="000000"/>
              </a:solidFill>
              <a:latin typeface="Helvetica Neue"/>
            </a:endParaRPr>
          </a:p>
          <a:p>
            <a:endParaRPr lang="en-US" b="1" i="1" dirty="0">
              <a:solidFill>
                <a:srgbClr val="000000"/>
              </a:solidFill>
              <a:latin typeface="Helvetica Neu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i="1" dirty="0">
              <a:solidFill>
                <a:srgbClr val="000000"/>
              </a:solidFill>
              <a:effectLst/>
              <a:latin typeface="Helvetica Neu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i="1" dirty="0">
              <a:solidFill>
                <a:srgbClr val="000000"/>
              </a:solidFill>
              <a:effectLst/>
              <a:latin typeface="Helvetica Neue"/>
            </a:endParaRPr>
          </a:p>
          <a:p>
            <a:endParaRPr lang="en-SG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F477C42-DBF0-4566-8F28-2951D3969B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7957598"/>
              </p:ext>
            </p:extLst>
          </p:nvPr>
        </p:nvGraphicFramePr>
        <p:xfrm>
          <a:off x="358390" y="2201208"/>
          <a:ext cx="11475220" cy="338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64920">
                  <a:extLst>
                    <a:ext uri="{9D8B030D-6E8A-4147-A177-3AD203B41FA5}">
                      <a16:colId xmlns:a16="http://schemas.microsoft.com/office/drawing/2014/main" val="1059500691"/>
                    </a:ext>
                  </a:extLst>
                </a:gridCol>
                <a:gridCol w="2385227">
                  <a:extLst>
                    <a:ext uri="{9D8B030D-6E8A-4147-A177-3AD203B41FA5}">
                      <a16:colId xmlns:a16="http://schemas.microsoft.com/office/drawing/2014/main" val="2306127766"/>
                    </a:ext>
                  </a:extLst>
                </a:gridCol>
                <a:gridCol w="3825073">
                  <a:extLst>
                    <a:ext uri="{9D8B030D-6E8A-4147-A177-3AD203B41FA5}">
                      <a16:colId xmlns:a16="http://schemas.microsoft.com/office/drawing/2014/main" val="38610070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SG" dirty="0"/>
                        <a:t>Fields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Final Field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Remarks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13122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Lot Config, MS Zoning, Misc Feature, Neighbourhood, </a:t>
                      </a:r>
                    </a:p>
                    <a:p>
                      <a:r>
                        <a:rPr lang="en-SG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House Style, Bldg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G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 number of categorical variables were transformed into dummy column</a:t>
                      </a:r>
                      <a:endParaRPr lang="en-SG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89227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sz="2000" dirty="0"/>
                        <a:t>Bsmt Qual, Bsmt Cond, Fireplace Qu, Heating QC, Garage Qual,  Garage Cond,  Exter Qual,  </a:t>
                      </a:r>
                    </a:p>
                    <a:p>
                      <a:r>
                        <a:rPr lang="en-SG" sz="2000" dirty="0"/>
                        <a:t>        Exter Cond,  Kitchen Qual,  Exter Qual, Exter Cond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G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Quality rankings - transforming categorical vairables to ordinal ones</a:t>
                      </a:r>
                      <a:endParaRPr lang="en-SG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79883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sz="2000" dirty="0"/>
                        <a:t>'Year Built’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2000" dirty="0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Turning the 'Year Built' column into 'Age'</a:t>
                      </a:r>
                      <a:endParaRPr lang="en-SG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3938434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4CA6E3F5-2DB3-4F99-8FF3-607F2FA5E56D}"/>
              </a:ext>
            </a:extLst>
          </p:cNvPr>
          <p:cNvSpPr txBox="1"/>
          <p:nvPr/>
        </p:nvSpPr>
        <p:spPr>
          <a:xfrm>
            <a:off x="1123180" y="1581150"/>
            <a:ext cx="940934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i="1" dirty="0">
                <a:solidFill>
                  <a:srgbClr val="000000"/>
                </a:solidFill>
                <a:effectLst/>
                <a:latin typeface="Helvetica Neue"/>
              </a:rPr>
              <a:t>Cleaning of data </a:t>
            </a:r>
            <a:r>
              <a:rPr lang="en-US" sz="2000" b="1" i="1" dirty="0">
                <a:solidFill>
                  <a:srgbClr val="000000"/>
                </a:solidFill>
                <a:latin typeface="Helvetica Neue"/>
              </a:rPr>
              <a:t>in raw dataset</a:t>
            </a:r>
            <a:endParaRPr lang="en-US" sz="2000" b="1" i="1" dirty="0">
              <a:solidFill>
                <a:srgbClr val="000000"/>
              </a:solidFill>
              <a:effectLst/>
              <a:latin typeface="Helvetica Neue"/>
            </a:endParaRPr>
          </a:p>
          <a:p>
            <a:endParaRPr lang="en-US" b="1" i="1" dirty="0">
              <a:solidFill>
                <a:srgbClr val="000000"/>
              </a:solidFill>
              <a:latin typeface="Helvetica Neue"/>
            </a:endParaRPr>
          </a:p>
          <a:p>
            <a:endParaRPr lang="en-US" b="1" i="1" dirty="0">
              <a:solidFill>
                <a:srgbClr val="000000"/>
              </a:solidFill>
              <a:latin typeface="Helvetica Neue"/>
            </a:endParaRPr>
          </a:p>
          <a:p>
            <a:endParaRPr lang="en-US" b="1" i="1" dirty="0">
              <a:solidFill>
                <a:srgbClr val="000000"/>
              </a:solidFill>
              <a:latin typeface="Helvetica Neu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i="1" dirty="0">
              <a:solidFill>
                <a:srgbClr val="000000"/>
              </a:solidFill>
              <a:effectLst/>
              <a:latin typeface="Helvetica Neu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i="1" dirty="0">
              <a:solidFill>
                <a:srgbClr val="000000"/>
              </a:solidFill>
              <a:effectLst/>
              <a:latin typeface="Helvetica Neue"/>
            </a:endParaRPr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7242219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29D3C-51B7-4C3F-B073-7267844C5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1875" y="366935"/>
            <a:ext cx="8911687" cy="1280890"/>
          </a:xfrm>
        </p:spPr>
        <p:txBody>
          <a:bodyPr/>
          <a:lstStyle/>
          <a:p>
            <a:r>
              <a:rPr lang="en-SG" dirty="0"/>
              <a:t>Correlation of predictors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A6E3F5-2DB3-4F99-8FF3-607F2FA5E56D}"/>
              </a:ext>
            </a:extLst>
          </p:cNvPr>
          <p:cNvSpPr txBox="1"/>
          <p:nvPr/>
        </p:nvSpPr>
        <p:spPr>
          <a:xfrm>
            <a:off x="869180" y="1366897"/>
            <a:ext cx="1141172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i="1" dirty="0">
                <a:solidFill>
                  <a:srgbClr val="000000"/>
                </a:solidFill>
                <a:effectLst/>
                <a:latin typeface="Helvetica Neue"/>
              </a:rPr>
              <a:t>These are the set of predictors with absolute correlation&gt; 0.5 with respect to SalePrice</a:t>
            </a:r>
          </a:p>
          <a:p>
            <a:endParaRPr lang="en-US" b="1" i="1" dirty="0">
              <a:solidFill>
                <a:srgbClr val="000000"/>
              </a:solidFill>
              <a:latin typeface="Helvetica Neue"/>
            </a:endParaRPr>
          </a:p>
          <a:p>
            <a:endParaRPr lang="en-US" b="1" i="1" dirty="0">
              <a:solidFill>
                <a:srgbClr val="000000"/>
              </a:solidFill>
              <a:latin typeface="Helvetica Neue"/>
            </a:endParaRPr>
          </a:p>
          <a:p>
            <a:endParaRPr lang="en-US" b="1" i="1" dirty="0">
              <a:solidFill>
                <a:srgbClr val="000000"/>
              </a:solidFill>
              <a:latin typeface="Helvetica Neu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i="1" dirty="0">
              <a:solidFill>
                <a:srgbClr val="000000"/>
              </a:solidFill>
              <a:effectLst/>
              <a:latin typeface="Helvetica Neu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i="1" dirty="0">
              <a:solidFill>
                <a:srgbClr val="000000"/>
              </a:solidFill>
              <a:effectLst/>
              <a:latin typeface="Helvetica Neue"/>
            </a:endParaRPr>
          </a:p>
          <a:p>
            <a:endParaRPr lang="en-S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F130E36-3228-4F4B-8B7E-E4722B18DB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775" t="27704" r="66604" b="4445"/>
          <a:stretch/>
        </p:blipFill>
        <p:spPr>
          <a:xfrm>
            <a:off x="614102" y="1857188"/>
            <a:ext cx="10612698" cy="516591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D3EC3C1-A2D7-4B1C-B5E2-684F7204118B}"/>
              </a:ext>
            </a:extLst>
          </p:cNvPr>
          <p:cNvSpPr/>
          <p:nvPr/>
        </p:nvSpPr>
        <p:spPr>
          <a:xfrm>
            <a:off x="1619250" y="5000625"/>
            <a:ext cx="8439150" cy="4191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0583930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29D3C-51B7-4C3F-B073-7267844C5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1875" y="366935"/>
            <a:ext cx="8911687" cy="1280890"/>
          </a:xfrm>
        </p:spPr>
        <p:txBody>
          <a:bodyPr/>
          <a:lstStyle/>
          <a:p>
            <a:r>
              <a:rPr lang="en-SG" dirty="0"/>
              <a:t>EDA – sale price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CFD4A6-4EBA-4C04-962B-6870C84295E1}"/>
              </a:ext>
            </a:extLst>
          </p:cNvPr>
          <p:cNvSpPr txBox="1"/>
          <p:nvPr/>
        </p:nvSpPr>
        <p:spPr>
          <a:xfrm>
            <a:off x="869180" y="1366897"/>
            <a:ext cx="1141172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333333"/>
                </a:solidFill>
                <a:effectLst/>
                <a:latin typeface="Helvetica Neue"/>
              </a:rPr>
              <a:t>Everything looks good here, with no missing values. A tail extends to high prices. 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Helvetica Neue"/>
              </a:rPr>
              <a:t>There seemed to have many outlier points observed at higher price range. I will log the price data in order to get a narrow range with a normal distribution</a:t>
            </a:r>
          </a:p>
          <a:p>
            <a:endParaRPr lang="en-US" b="1" i="1" dirty="0">
              <a:solidFill>
                <a:srgbClr val="000000"/>
              </a:solidFill>
              <a:latin typeface="Helvetica Neu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i="1" dirty="0">
              <a:solidFill>
                <a:srgbClr val="000000"/>
              </a:solidFill>
              <a:effectLst/>
              <a:latin typeface="Helvetica Neu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i="1" dirty="0">
              <a:solidFill>
                <a:srgbClr val="000000"/>
              </a:solidFill>
              <a:effectLst/>
              <a:latin typeface="Helvetica Neue"/>
            </a:endParaRPr>
          </a:p>
          <a:p>
            <a:endParaRPr lang="en-S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85CBE5-B8A7-448B-93BD-B9D726073F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226" t="29768" r="67471" b="13942"/>
          <a:stretch/>
        </p:blipFill>
        <p:spPr>
          <a:xfrm>
            <a:off x="402174" y="2552701"/>
            <a:ext cx="5226821" cy="4305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8D62D49-4AF6-4AD9-B40E-7BC74B9092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313" t="31852" r="76702" b="26246"/>
          <a:stretch/>
        </p:blipFill>
        <p:spPr>
          <a:xfrm>
            <a:off x="5232400" y="2647787"/>
            <a:ext cx="5226820" cy="3843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73845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2495</TotalTime>
  <Words>1694</Words>
  <Application>Microsoft Office PowerPoint</Application>
  <PresentationFormat>Widescreen</PresentationFormat>
  <Paragraphs>314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Arial</vt:lpstr>
      <vt:lpstr>Helvetica Neue</vt:lpstr>
      <vt:lpstr>Tw Cen MT</vt:lpstr>
      <vt:lpstr>Tw Cen MT Condensed</vt:lpstr>
      <vt:lpstr>Wingdings 3</vt:lpstr>
      <vt:lpstr>Integral</vt:lpstr>
      <vt:lpstr>Analysis of Ames Housing</vt:lpstr>
      <vt:lpstr>Background</vt:lpstr>
      <vt:lpstr>objective</vt:lpstr>
      <vt:lpstr>Data importing</vt:lpstr>
      <vt:lpstr>Data importing</vt:lpstr>
      <vt:lpstr>Data importing</vt:lpstr>
      <vt:lpstr>Data importing</vt:lpstr>
      <vt:lpstr>Correlation of predictors </vt:lpstr>
      <vt:lpstr>EDA – sale price</vt:lpstr>
      <vt:lpstr>EDA – sale price</vt:lpstr>
      <vt:lpstr>EDA – sale price wrt to age of house</vt:lpstr>
      <vt:lpstr>EDA – sale price wrt overall quality</vt:lpstr>
      <vt:lpstr>EDA – sale price wrt external quality</vt:lpstr>
      <vt:lpstr>EDA – sale price wrt Kitchen Quality</vt:lpstr>
      <vt:lpstr>EDA – sale price wrt garage cars</vt:lpstr>
      <vt:lpstr>EDA – sale price wrt Basement quality</vt:lpstr>
      <vt:lpstr>EDA – sale price wrt no of baths</vt:lpstr>
      <vt:lpstr>EDA – sale price wrt fireplace quality</vt:lpstr>
      <vt:lpstr>Feature engineering</vt:lpstr>
      <vt:lpstr>Train/score/evaluate of models</vt:lpstr>
      <vt:lpstr>Train/score/evaluate of models</vt:lpstr>
      <vt:lpstr>Train/score/evaluate of models</vt:lpstr>
      <vt:lpstr>Train/score/evaluate of models</vt:lpstr>
      <vt:lpstr>Train/score/evaluate of models</vt:lpstr>
      <vt:lpstr>Train/score/evaluate of models</vt:lpstr>
      <vt:lpstr>Train/score/evaluate of models</vt:lpstr>
      <vt:lpstr>Train/score/evaluate of models</vt:lpstr>
      <vt:lpstr>conclusion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Employment Outlook</dc:title>
  <dc:creator>YIANG YUET MENG</dc:creator>
  <cp:lastModifiedBy>Yiang Yuet Meng</cp:lastModifiedBy>
  <cp:revision>85</cp:revision>
  <dcterms:created xsi:type="dcterms:W3CDTF">2018-08-08T04:12:24Z</dcterms:created>
  <dcterms:modified xsi:type="dcterms:W3CDTF">2022-03-26T16:40:12Z</dcterms:modified>
</cp:coreProperties>
</file>